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7" r:id="rId4"/>
    <p:sldId id="257" r:id="rId5"/>
    <p:sldId id="258" r:id="rId6"/>
    <p:sldId id="259" r:id="rId7"/>
    <p:sldId id="260" r:id="rId8"/>
    <p:sldId id="261" r:id="rId9"/>
    <p:sldId id="262" r:id="rId10"/>
    <p:sldId id="263" r:id="rId11"/>
    <p:sldId id="264" r:id="rId12"/>
    <p:sldId id="265" r:id="rId13"/>
    <p:sldId id="268" r:id="rId14"/>
    <p:sldId id="266" r:id="rId15"/>
    <p:sldId id="269" r:id="rId16"/>
    <p:sldId id="271" r:id="rId17"/>
    <p:sldId id="272" r:id="rId18"/>
    <p:sldId id="270" r:id="rId19"/>
  </p:sldIdLst>
  <p:sldSz cx="12192000" cy="6858000"/>
  <p:notesSz cx="6865938" cy="95408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91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840A9-855B-4A61-BBCD-6E2975364B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4C837D5-6E58-48F8-A4E9-6C362AF6FC1D}">
      <dgm:prSet/>
      <dgm:spPr/>
      <dgm:t>
        <a:bodyPr/>
        <a:lstStyle/>
        <a:p>
          <a:r>
            <a:rPr lang="pl-PL" b="0" i="0"/>
            <a:t>Budujesz RELACJE</a:t>
          </a:r>
          <a:endParaRPr lang="en-US"/>
        </a:p>
      </dgm:t>
    </dgm:pt>
    <dgm:pt modelId="{B5D5CC54-E419-4B2E-9524-69FA2893E0F5}" type="parTrans" cxnId="{922BE123-F89A-4CB2-97E4-DC2822287DCE}">
      <dgm:prSet/>
      <dgm:spPr/>
      <dgm:t>
        <a:bodyPr/>
        <a:lstStyle/>
        <a:p>
          <a:endParaRPr lang="en-US"/>
        </a:p>
      </dgm:t>
    </dgm:pt>
    <dgm:pt modelId="{42654F81-5306-4AB8-ACCC-C496A2A41A85}" type="sibTrans" cxnId="{922BE123-F89A-4CB2-97E4-DC2822287DCE}">
      <dgm:prSet/>
      <dgm:spPr/>
      <dgm:t>
        <a:bodyPr/>
        <a:lstStyle/>
        <a:p>
          <a:endParaRPr lang="en-US"/>
        </a:p>
      </dgm:t>
    </dgm:pt>
    <dgm:pt modelId="{BE91D7F9-19ED-448B-AFD6-2CEA3936D32D}">
      <dgm:prSet/>
      <dgm:spPr/>
      <dgm:t>
        <a:bodyPr/>
        <a:lstStyle/>
        <a:p>
          <a:r>
            <a:rPr lang="pl-PL" b="0" i="0"/>
            <a:t>Stawiasz na własny ROZWÓJ</a:t>
          </a:r>
          <a:endParaRPr lang="en-US"/>
        </a:p>
      </dgm:t>
    </dgm:pt>
    <dgm:pt modelId="{A942C5BD-7734-4685-86B4-2A05F4CEE476}" type="parTrans" cxnId="{B84F59C7-3B2A-4B5B-A13D-60B53761AF59}">
      <dgm:prSet/>
      <dgm:spPr/>
      <dgm:t>
        <a:bodyPr/>
        <a:lstStyle/>
        <a:p>
          <a:endParaRPr lang="en-US"/>
        </a:p>
      </dgm:t>
    </dgm:pt>
    <dgm:pt modelId="{D9DAF542-0BEE-4C1E-BCE4-4CFFDC8F28C2}" type="sibTrans" cxnId="{B84F59C7-3B2A-4B5B-A13D-60B53761AF59}">
      <dgm:prSet/>
      <dgm:spPr/>
      <dgm:t>
        <a:bodyPr/>
        <a:lstStyle/>
        <a:p>
          <a:endParaRPr lang="en-US"/>
        </a:p>
      </dgm:t>
    </dgm:pt>
    <dgm:pt modelId="{CCCA71E5-41EA-4C42-A3C0-206A2764B2FF}">
      <dgm:prSet/>
      <dgm:spPr/>
      <dgm:t>
        <a:bodyPr/>
        <a:lstStyle/>
        <a:p>
          <a:r>
            <a:rPr lang="pl-PL" b="0" i="0"/>
            <a:t>Kształtujesz swoją OSOBOWOŚĆ</a:t>
          </a:r>
          <a:endParaRPr lang="en-US"/>
        </a:p>
      </dgm:t>
    </dgm:pt>
    <dgm:pt modelId="{7184FB8D-73C7-4497-94B0-62F1F49CF31B}" type="parTrans" cxnId="{21149C02-6449-4093-AE51-CBEF89C2E5E4}">
      <dgm:prSet/>
      <dgm:spPr/>
      <dgm:t>
        <a:bodyPr/>
        <a:lstStyle/>
        <a:p>
          <a:endParaRPr lang="en-US"/>
        </a:p>
      </dgm:t>
    </dgm:pt>
    <dgm:pt modelId="{26BFCBA7-0A87-4E5A-865D-9179B8930682}" type="sibTrans" cxnId="{21149C02-6449-4093-AE51-CBEF89C2E5E4}">
      <dgm:prSet/>
      <dgm:spPr/>
      <dgm:t>
        <a:bodyPr/>
        <a:lstStyle/>
        <a:p>
          <a:endParaRPr lang="en-US"/>
        </a:p>
      </dgm:t>
    </dgm:pt>
    <dgm:pt modelId="{BEA1F8FF-29A3-4C38-AD13-FEF3AB2A7E9E}">
      <dgm:prSet/>
      <dgm:spPr/>
      <dgm:t>
        <a:bodyPr/>
        <a:lstStyle/>
        <a:p>
          <a:r>
            <a:rPr lang="pl-PL" b="0" i="0"/>
            <a:t>Zdobywasz DOŚWIADCZENIE</a:t>
          </a:r>
          <a:endParaRPr lang="en-US"/>
        </a:p>
      </dgm:t>
    </dgm:pt>
    <dgm:pt modelId="{2CEB545D-B8C4-4623-9726-EA46CA3AE9DB}" type="parTrans" cxnId="{734A4F4C-35C0-4FDB-B1E5-86B1C32713DC}">
      <dgm:prSet/>
      <dgm:spPr/>
      <dgm:t>
        <a:bodyPr/>
        <a:lstStyle/>
        <a:p>
          <a:endParaRPr lang="en-US"/>
        </a:p>
      </dgm:t>
    </dgm:pt>
    <dgm:pt modelId="{1BABEE8B-5726-4755-AA8A-32CC3FC2395C}" type="sibTrans" cxnId="{734A4F4C-35C0-4FDB-B1E5-86B1C32713DC}">
      <dgm:prSet/>
      <dgm:spPr/>
      <dgm:t>
        <a:bodyPr/>
        <a:lstStyle/>
        <a:p>
          <a:endParaRPr lang="en-US"/>
        </a:p>
      </dgm:t>
    </dgm:pt>
    <dgm:pt modelId="{484BA77B-23F2-4006-B685-AC1395E19AE4}">
      <dgm:prSet/>
      <dgm:spPr/>
      <dgm:t>
        <a:bodyPr/>
        <a:lstStyle/>
        <a:p>
          <a:r>
            <a:rPr lang="pl-PL" b="0" i="0"/>
            <a:t>Rozwijasz ZAINTERESOWANIA</a:t>
          </a:r>
          <a:endParaRPr lang="en-US"/>
        </a:p>
      </dgm:t>
    </dgm:pt>
    <dgm:pt modelId="{4F188CDA-6A08-4C7A-AA66-3AEC448020C0}" type="parTrans" cxnId="{720FF76F-11E6-4BDD-915E-765250A94D63}">
      <dgm:prSet/>
      <dgm:spPr/>
      <dgm:t>
        <a:bodyPr/>
        <a:lstStyle/>
        <a:p>
          <a:endParaRPr lang="en-US"/>
        </a:p>
      </dgm:t>
    </dgm:pt>
    <dgm:pt modelId="{5299DC3E-2ED7-44F8-8C4F-0CB834B6E53E}" type="sibTrans" cxnId="{720FF76F-11E6-4BDD-915E-765250A94D63}">
      <dgm:prSet/>
      <dgm:spPr/>
      <dgm:t>
        <a:bodyPr/>
        <a:lstStyle/>
        <a:p>
          <a:endParaRPr lang="en-US"/>
        </a:p>
      </dgm:t>
    </dgm:pt>
    <dgm:pt modelId="{FF10C72B-52FC-4A51-BF7B-6473DEEFDBE2}">
      <dgm:prSet/>
      <dgm:spPr/>
      <dgm:t>
        <a:bodyPr/>
        <a:lstStyle/>
        <a:p>
          <a:r>
            <a:rPr lang="pl-PL" b="0" i="0"/>
            <a:t>Jesteś AKTYWNY SPOŁECZNIE</a:t>
          </a:r>
          <a:endParaRPr lang="en-US"/>
        </a:p>
      </dgm:t>
    </dgm:pt>
    <dgm:pt modelId="{8F7EE6BD-7E5D-4EA4-9D91-01FFE5EA14CC}" type="parTrans" cxnId="{B4EFF41E-F626-41AE-BBA1-8095069B9DFC}">
      <dgm:prSet/>
      <dgm:spPr/>
      <dgm:t>
        <a:bodyPr/>
        <a:lstStyle/>
        <a:p>
          <a:endParaRPr lang="en-US"/>
        </a:p>
      </dgm:t>
    </dgm:pt>
    <dgm:pt modelId="{97DE4B78-717D-4C1F-9039-E7C72CF68B9D}" type="sibTrans" cxnId="{B4EFF41E-F626-41AE-BBA1-8095069B9DFC}">
      <dgm:prSet/>
      <dgm:spPr/>
      <dgm:t>
        <a:bodyPr/>
        <a:lstStyle/>
        <a:p>
          <a:endParaRPr lang="en-US"/>
        </a:p>
      </dgm:t>
    </dgm:pt>
    <dgm:pt modelId="{ED2AACDA-1C42-4C02-AED1-B1DAB2E5C0F8}">
      <dgm:prSet/>
      <dgm:spPr/>
      <dgm:t>
        <a:bodyPr/>
        <a:lstStyle/>
        <a:p>
          <a:r>
            <a:rPr lang="pl-PL" b="0" i="0"/>
            <a:t>Dajesz POMOC sobie i innym</a:t>
          </a:r>
          <a:endParaRPr lang="en-US"/>
        </a:p>
      </dgm:t>
    </dgm:pt>
    <dgm:pt modelId="{623D5BE3-7C56-4725-BB55-DBB0BF35AE04}" type="parTrans" cxnId="{2C458C5E-56FC-4B66-BB7A-CB34953BC8F4}">
      <dgm:prSet/>
      <dgm:spPr/>
      <dgm:t>
        <a:bodyPr/>
        <a:lstStyle/>
        <a:p>
          <a:endParaRPr lang="en-US"/>
        </a:p>
      </dgm:t>
    </dgm:pt>
    <dgm:pt modelId="{9A808D36-723C-40B5-B29B-307B8EAACEBF}" type="sibTrans" cxnId="{2C458C5E-56FC-4B66-BB7A-CB34953BC8F4}">
      <dgm:prSet/>
      <dgm:spPr/>
      <dgm:t>
        <a:bodyPr/>
        <a:lstStyle/>
        <a:p>
          <a:endParaRPr lang="en-US"/>
        </a:p>
      </dgm:t>
    </dgm:pt>
    <dgm:pt modelId="{49854E6D-71B8-4D08-93BE-56BA49142F31}">
      <dgm:prSet/>
      <dgm:spPr/>
      <dgm:t>
        <a:bodyPr/>
        <a:lstStyle/>
        <a:p>
          <a:r>
            <a:rPr lang="pl-PL" b="0" i="0"/>
            <a:t>Poświęcasz swój CZAS</a:t>
          </a:r>
          <a:endParaRPr lang="en-US"/>
        </a:p>
      </dgm:t>
    </dgm:pt>
    <dgm:pt modelId="{9101E0C5-97E8-4E2D-929E-680795039F70}" type="parTrans" cxnId="{0BFCBFC1-EAC4-48DF-960E-3CF0CD144245}">
      <dgm:prSet/>
      <dgm:spPr/>
      <dgm:t>
        <a:bodyPr/>
        <a:lstStyle/>
        <a:p>
          <a:endParaRPr lang="en-US"/>
        </a:p>
      </dgm:t>
    </dgm:pt>
    <dgm:pt modelId="{6F86226A-4CE9-4766-92EF-CB1815EAA751}" type="sibTrans" cxnId="{0BFCBFC1-EAC4-48DF-960E-3CF0CD144245}">
      <dgm:prSet/>
      <dgm:spPr/>
      <dgm:t>
        <a:bodyPr/>
        <a:lstStyle/>
        <a:p>
          <a:endParaRPr lang="en-US"/>
        </a:p>
      </dgm:t>
    </dgm:pt>
    <dgm:pt modelId="{DDE3D15A-FAE4-4678-8271-C2C7A4DCB822}">
      <dgm:prSet/>
      <dgm:spPr/>
      <dgm:t>
        <a:bodyPr/>
        <a:lstStyle/>
        <a:p>
          <a:r>
            <a:rPr lang="pl-PL" b="0" i="0"/>
            <a:t>BRAK WYNAGRODZENIA</a:t>
          </a:r>
          <a:endParaRPr lang="en-US"/>
        </a:p>
      </dgm:t>
    </dgm:pt>
    <dgm:pt modelId="{C8491497-E187-48D8-8724-F78E6236B08D}" type="parTrans" cxnId="{DCF4B7FC-C2E1-46D0-81CB-48196479EB75}">
      <dgm:prSet/>
      <dgm:spPr/>
      <dgm:t>
        <a:bodyPr/>
        <a:lstStyle/>
        <a:p>
          <a:endParaRPr lang="en-US"/>
        </a:p>
      </dgm:t>
    </dgm:pt>
    <dgm:pt modelId="{94E56EFF-93FF-4C09-9D50-A334DBD3E414}" type="sibTrans" cxnId="{DCF4B7FC-C2E1-46D0-81CB-48196479EB75}">
      <dgm:prSet/>
      <dgm:spPr/>
      <dgm:t>
        <a:bodyPr/>
        <a:lstStyle/>
        <a:p>
          <a:endParaRPr lang="en-US"/>
        </a:p>
      </dgm:t>
    </dgm:pt>
    <dgm:pt modelId="{EAA475B6-3B85-4F71-9929-5163E8738DA5}" type="pres">
      <dgm:prSet presAssocID="{EE1840A9-855B-4A61-BBCD-6E2975364B45}" presName="linear" presStyleCnt="0">
        <dgm:presLayoutVars>
          <dgm:animLvl val="lvl"/>
          <dgm:resizeHandles val="exact"/>
        </dgm:presLayoutVars>
      </dgm:prSet>
      <dgm:spPr/>
    </dgm:pt>
    <dgm:pt modelId="{E81DAD3E-1BB1-4808-8433-E68A0CD4249C}" type="pres">
      <dgm:prSet presAssocID="{94C837D5-6E58-48F8-A4E9-6C362AF6FC1D}" presName="parentText" presStyleLbl="node1" presStyleIdx="0" presStyleCnt="9">
        <dgm:presLayoutVars>
          <dgm:chMax val="0"/>
          <dgm:bulletEnabled val="1"/>
        </dgm:presLayoutVars>
      </dgm:prSet>
      <dgm:spPr/>
    </dgm:pt>
    <dgm:pt modelId="{0F334E17-7CF9-440E-BCE5-99B4E9212DF3}" type="pres">
      <dgm:prSet presAssocID="{42654F81-5306-4AB8-ACCC-C496A2A41A85}" presName="spacer" presStyleCnt="0"/>
      <dgm:spPr/>
    </dgm:pt>
    <dgm:pt modelId="{5B2B2EDF-C6CF-4B09-B6E8-67BE38189C29}" type="pres">
      <dgm:prSet presAssocID="{BE91D7F9-19ED-448B-AFD6-2CEA3936D32D}" presName="parentText" presStyleLbl="node1" presStyleIdx="1" presStyleCnt="9">
        <dgm:presLayoutVars>
          <dgm:chMax val="0"/>
          <dgm:bulletEnabled val="1"/>
        </dgm:presLayoutVars>
      </dgm:prSet>
      <dgm:spPr/>
    </dgm:pt>
    <dgm:pt modelId="{E5DD31C1-898E-40CA-B001-21D6DD26EE9A}" type="pres">
      <dgm:prSet presAssocID="{D9DAF542-0BEE-4C1E-BCE4-4CFFDC8F28C2}" presName="spacer" presStyleCnt="0"/>
      <dgm:spPr/>
    </dgm:pt>
    <dgm:pt modelId="{7ADDB844-0869-4F45-A4A5-10B68CD609A6}" type="pres">
      <dgm:prSet presAssocID="{CCCA71E5-41EA-4C42-A3C0-206A2764B2FF}" presName="parentText" presStyleLbl="node1" presStyleIdx="2" presStyleCnt="9">
        <dgm:presLayoutVars>
          <dgm:chMax val="0"/>
          <dgm:bulletEnabled val="1"/>
        </dgm:presLayoutVars>
      </dgm:prSet>
      <dgm:spPr/>
    </dgm:pt>
    <dgm:pt modelId="{B4300116-50D8-4DFC-8C10-6DBECA10091B}" type="pres">
      <dgm:prSet presAssocID="{26BFCBA7-0A87-4E5A-865D-9179B8930682}" presName="spacer" presStyleCnt="0"/>
      <dgm:spPr/>
    </dgm:pt>
    <dgm:pt modelId="{D4B49B80-334B-42E3-902E-CEE92C37E60B}" type="pres">
      <dgm:prSet presAssocID="{BEA1F8FF-29A3-4C38-AD13-FEF3AB2A7E9E}" presName="parentText" presStyleLbl="node1" presStyleIdx="3" presStyleCnt="9">
        <dgm:presLayoutVars>
          <dgm:chMax val="0"/>
          <dgm:bulletEnabled val="1"/>
        </dgm:presLayoutVars>
      </dgm:prSet>
      <dgm:spPr/>
    </dgm:pt>
    <dgm:pt modelId="{5132C68F-8353-4B17-A404-E064CD888461}" type="pres">
      <dgm:prSet presAssocID="{1BABEE8B-5726-4755-AA8A-32CC3FC2395C}" presName="spacer" presStyleCnt="0"/>
      <dgm:spPr/>
    </dgm:pt>
    <dgm:pt modelId="{6D40DE88-B951-4597-B4F6-67128CF15EEC}" type="pres">
      <dgm:prSet presAssocID="{484BA77B-23F2-4006-B685-AC1395E19AE4}" presName="parentText" presStyleLbl="node1" presStyleIdx="4" presStyleCnt="9">
        <dgm:presLayoutVars>
          <dgm:chMax val="0"/>
          <dgm:bulletEnabled val="1"/>
        </dgm:presLayoutVars>
      </dgm:prSet>
      <dgm:spPr/>
    </dgm:pt>
    <dgm:pt modelId="{2A8B92EF-023A-465E-85F6-428DFE607962}" type="pres">
      <dgm:prSet presAssocID="{5299DC3E-2ED7-44F8-8C4F-0CB834B6E53E}" presName="spacer" presStyleCnt="0"/>
      <dgm:spPr/>
    </dgm:pt>
    <dgm:pt modelId="{81DA23C8-715F-46A2-8CF9-57DAA9A82185}" type="pres">
      <dgm:prSet presAssocID="{FF10C72B-52FC-4A51-BF7B-6473DEEFDBE2}" presName="parentText" presStyleLbl="node1" presStyleIdx="5" presStyleCnt="9">
        <dgm:presLayoutVars>
          <dgm:chMax val="0"/>
          <dgm:bulletEnabled val="1"/>
        </dgm:presLayoutVars>
      </dgm:prSet>
      <dgm:spPr/>
    </dgm:pt>
    <dgm:pt modelId="{BB9896CF-2FDD-4BAC-8A0C-BF337D843D28}" type="pres">
      <dgm:prSet presAssocID="{97DE4B78-717D-4C1F-9039-E7C72CF68B9D}" presName="spacer" presStyleCnt="0"/>
      <dgm:spPr/>
    </dgm:pt>
    <dgm:pt modelId="{FE7DFC87-5CC9-4C17-A29A-AA933FF57C36}" type="pres">
      <dgm:prSet presAssocID="{ED2AACDA-1C42-4C02-AED1-B1DAB2E5C0F8}" presName="parentText" presStyleLbl="node1" presStyleIdx="6" presStyleCnt="9">
        <dgm:presLayoutVars>
          <dgm:chMax val="0"/>
          <dgm:bulletEnabled val="1"/>
        </dgm:presLayoutVars>
      </dgm:prSet>
      <dgm:spPr/>
    </dgm:pt>
    <dgm:pt modelId="{3AEF486A-287D-4F64-ABC2-74D535C529C9}" type="pres">
      <dgm:prSet presAssocID="{9A808D36-723C-40B5-B29B-307B8EAACEBF}" presName="spacer" presStyleCnt="0"/>
      <dgm:spPr/>
    </dgm:pt>
    <dgm:pt modelId="{7309BF3C-8E73-4F28-A961-2B9897669EEF}" type="pres">
      <dgm:prSet presAssocID="{49854E6D-71B8-4D08-93BE-56BA49142F31}" presName="parentText" presStyleLbl="node1" presStyleIdx="7" presStyleCnt="9">
        <dgm:presLayoutVars>
          <dgm:chMax val="0"/>
          <dgm:bulletEnabled val="1"/>
        </dgm:presLayoutVars>
      </dgm:prSet>
      <dgm:spPr/>
    </dgm:pt>
    <dgm:pt modelId="{1A8C2416-1E9C-47AB-8EE5-5ACBCD8DCF5F}" type="pres">
      <dgm:prSet presAssocID="{6F86226A-4CE9-4766-92EF-CB1815EAA751}" presName="spacer" presStyleCnt="0"/>
      <dgm:spPr/>
    </dgm:pt>
    <dgm:pt modelId="{9B33F932-43E9-42B4-9F0B-BE19BAB34625}" type="pres">
      <dgm:prSet presAssocID="{DDE3D15A-FAE4-4678-8271-C2C7A4DCB822}" presName="parentText" presStyleLbl="node1" presStyleIdx="8" presStyleCnt="9">
        <dgm:presLayoutVars>
          <dgm:chMax val="0"/>
          <dgm:bulletEnabled val="1"/>
        </dgm:presLayoutVars>
      </dgm:prSet>
      <dgm:spPr/>
    </dgm:pt>
  </dgm:ptLst>
  <dgm:cxnLst>
    <dgm:cxn modelId="{21149C02-6449-4093-AE51-CBEF89C2E5E4}" srcId="{EE1840A9-855B-4A61-BBCD-6E2975364B45}" destId="{CCCA71E5-41EA-4C42-A3C0-206A2764B2FF}" srcOrd="2" destOrd="0" parTransId="{7184FB8D-73C7-4497-94B0-62F1F49CF31B}" sibTransId="{26BFCBA7-0A87-4E5A-865D-9179B8930682}"/>
    <dgm:cxn modelId="{B2145811-2B3F-46C2-8706-B7C1608D4ECA}" type="presOf" srcId="{BE91D7F9-19ED-448B-AFD6-2CEA3936D32D}" destId="{5B2B2EDF-C6CF-4B09-B6E8-67BE38189C29}" srcOrd="0" destOrd="0" presId="urn:microsoft.com/office/officeart/2005/8/layout/vList2"/>
    <dgm:cxn modelId="{22B6DA15-53C6-4453-B7AB-1446BF56E861}" type="presOf" srcId="{484BA77B-23F2-4006-B685-AC1395E19AE4}" destId="{6D40DE88-B951-4597-B4F6-67128CF15EEC}" srcOrd="0" destOrd="0" presId="urn:microsoft.com/office/officeart/2005/8/layout/vList2"/>
    <dgm:cxn modelId="{B4EFF41E-F626-41AE-BBA1-8095069B9DFC}" srcId="{EE1840A9-855B-4A61-BBCD-6E2975364B45}" destId="{FF10C72B-52FC-4A51-BF7B-6473DEEFDBE2}" srcOrd="5" destOrd="0" parTransId="{8F7EE6BD-7E5D-4EA4-9D91-01FFE5EA14CC}" sibTransId="{97DE4B78-717D-4C1F-9039-E7C72CF68B9D}"/>
    <dgm:cxn modelId="{922BE123-F89A-4CB2-97E4-DC2822287DCE}" srcId="{EE1840A9-855B-4A61-BBCD-6E2975364B45}" destId="{94C837D5-6E58-48F8-A4E9-6C362AF6FC1D}" srcOrd="0" destOrd="0" parTransId="{B5D5CC54-E419-4B2E-9524-69FA2893E0F5}" sibTransId="{42654F81-5306-4AB8-ACCC-C496A2A41A85}"/>
    <dgm:cxn modelId="{66D2C727-985B-438F-8047-19FAB1DE17E9}" type="presOf" srcId="{BEA1F8FF-29A3-4C38-AD13-FEF3AB2A7E9E}" destId="{D4B49B80-334B-42E3-902E-CEE92C37E60B}" srcOrd="0" destOrd="0" presId="urn:microsoft.com/office/officeart/2005/8/layout/vList2"/>
    <dgm:cxn modelId="{9825445D-D5F0-453A-B5BA-C315BC79F995}" type="presOf" srcId="{ED2AACDA-1C42-4C02-AED1-B1DAB2E5C0F8}" destId="{FE7DFC87-5CC9-4C17-A29A-AA933FF57C36}" srcOrd="0" destOrd="0" presId="urn:microsoft.com/office/officeart/2005/8/layout/vList2"/>
    <dgm:cxn modelId="{2C458C5E-56FC-4B66-BB7A-CB34953BC8F4}" srcId="{EE1840A9-855B-4A61-BBCD-6E2975364B45}" destId="{ED2AACDA-1C42-4C02-AED1-B1DAB2E5C0F8}" srcOrd="6" destOrd="0" parTransId="{623D5BE3-7C56-4725-BB55-DBB0BF35AE04}" sibTransId="{9A808D36-723C-40B5-B29B-307B8EAACEBF}"/>
    <dgm:cxn modelId="{734A4F4C-35C0-4FDB-B1E5-86B1C32713DC}" srcId="{EE1840A9-855B-4A61-BBCD-6E2975364B45}" destId="{BEA1F8FF-29A3-4C38-AD13-FEF3AB2A7E9E}" srcOrd="3" destOrd="0" parTransId="{2CEB545D-B8C4-4623-9726-EA46CA3AE9DB}" sibTransId="{1BABEE8B-5726-4755-AA8A-32CC3FC2395C}"/>
    <dgm:cxn modelId="{720FF76F-11E6-4BDD-915E-765250A94D63}" srcId="{EE1840A9-855B-4A61-BBCD-6E2975364B45}" destId="{484BA77B-23F2-4006-B685-AC1395E19AE4}" srcOrd="4" destOrd="0" parTransId="{4F188CDA-6A08-4C7A-AA66-3AEC448020C0}" sibTransId="{5299DC3E-2ED7-44F8-8C4F-0CB834B6E53E}"/>
    <dgm:cxn modelId="{C20B9250-1FCD-40EE-899A-9AC8EC070F95}" type="presOf" srcId="{FF10C72B-52FC-4A51-BF7B-6473DEEFDBE2}" destId="{81DA23C8-715F-46A2-8CF9-57DAA9A82185}" srcOrd="0" destOrd="0" presId="urn:microsoft.com/office/officeart/2005/8/layout/vList2"/>
    <dgm:cxn modelId="{C65DD554-7C30-4DBB-BA59-ED5997655160}" type="presOf" srcId="{CCCA71E5-41EA-4C42-A3C0-206A2764B2FF}" destId="{7ADDB844-0869-4F45-A4A5-10B68CD609A6}" srcOrd="0" destOrd="0" presId="urn:microsoft.com/office/officeart/2005/8/layout/vList2"/>
    <dgm:cxn modelId="{FD5BB47B-6D6B-4132-89FF-D2F328557B3C}" type="presOf" srcId="{EE1840A9-855B-4A61-BBCD-6E2975364B45}" destId="{EAA475B6-3B85-4F71-9929-5163E8738DA5}" srcOrd="0" destOrd="0" presId="urn:microsoft.com/office/officeart/2005/8/layout/vList2"/>
    <dgm:cxn modelId="{66D95DA6-DC04-41A4-8EA5-0103CC4DC602}" type="presOf" srcId="{49854E6D-71B8-4D08-93BE-56BA49142F31}" destId="{7309BF3C-8E73-4F28-A961-2B9897669EEF}" srcOrd="0" destOrd="0" presId="urn:microsoft.com/office/officeart/2005/8/layout/vList2"/>
    <dgm:cxn modelId="{D96ACDAF-FD06-4E27-96EE-B1F06457B94E}" type="presOf" srcId="{94C837D5-6E58-48F8-A4E9-6C362AF6FC1D}" destId="{E81DAD3E-1BB1-4808-8433-E68A0CD4249C}" srcOrd="0" destOrd="0" presId="urn:microsoft.com/office/officeart/2005/8/layout/vList2"/>
    <dgm:cxn modelId="{0BFCBFC1-EAC4-48DF-960E-3CF0CD144245}" srcId="{EE1840A9-855B-4A61-BBCD-6E2975364B45}" destId="{49854E6D-71B8-4D08-93BE-56BA49142F31}" srcOrd="7" destOrd="0" parTransId="{9101E0C5-97E8-4E2D-929E-680795039F70}" sibTransId="{6F86226A-4CE9-4766-92EF-CB1815EAA751}"/>
    <dgm:cxn modelId="{B84F59C7-3B2A-4B5B-A13D-60B53761AF59}" srcId="{EE1840A9-855B-4A61-BBCD-6E2975364B45}" destId="{BE91D7F9-19ED-448B-AFD6-2CEA3936D32D}" srcOrd="1" destOrd="0" parTransId="{A942C5BD-7734-4685-86B4-2A05F4CEE476}" sibTransId="{D9DAF542-0BEE-4C1E-BCE4-4CFFDC8F28C2}"/>
    <dgm:cxn modelId="{F7D045EC-B826-4D4B-A29F-B9DFF568C312}" type="presOf" srcId="{DDE3D15A-FAE4-4678-8271-C2C7A4DCB822}" destId="{9B33F932-43E9-42B4-9F0B-BE19BAB34625}" srcOrd="0" destOrd="0" presId="urn:microsoft.com/office/officeart/2005/8/layout/vList2"/>
    <dgm:cxn modelId="{DCF4B7FC-C2E1-46D0-81CB-48196479EB75}" srcId="{EE1840A9-855B-4A61-BBCD-6E2975364B45}" destId="{DDE3D15A-FAE4-4678-8271-C2C7A4DCB822}" srcOrd="8" destOrd="0" parTransId="{C8491497-E187-48D8-8724-F78E6236B08D}" sibTransId="{94E56EFF-93FF-4C09-9D50-A334DBD3E414}"/>
    <dgm:cxn modelId="{282611C4-91CA-41A7-BE43-C1AF0A2EC9E6}" type="presParOf" srcId="{EAA475B6-3B85-4F71-9929-5163E8738DA5}" destId="{E81DAD3E-1BB1-4808-8433-E68A0CD4249C}" srcOrd="0" destOrd="0" presId="urn:microsoft.com/office/officeart/2005/8/layout/vList2"/>
    <dgm:cxn modelId="{A06095E9-E3F4-4823-B48A-3F465143C96E}" type="presParOf" srcId="{EAA475B6-3B85-4F71-9929-5163E8738DA5}" destId="{0F334E17-7CF9-440E-BCE5-99B4E9212DF3}" srcOrd="1" destOrd="0" presId="urn:microsoft.com/office/officeart/2005/8/layout/vList2"/>
    <dgm:cxn modelId="{7DDCE309-33C8-451A-A679-58E877623B05}" type="presParOf" srcId="{EAA475B6-3B85-4F71-9929-5163E8738DA5}" destId="{5B2B2EDF-C6CF-4B09-B6E8-67BE38189C29}" srcOrd="2" destOrd="0" presId="urn:microsoft.com/office/officeart/2005/8/layout/vList2"/>
    <dgm:cxn modelId="{3BEEADB8-D8D0-439D-B7F2-EDBB2A04BFDF}" type="presParOf" srcId="{EAA475B6-3B85-4F71-9929-5163E8738DA5}" destId="{E5DD31C1-898E-40CA-B001-21D6DD26EE9A}" srcOrd="3" destOrd="0" presId="urn:microsoft.com/office/officeart/2005/8/layout/vList2"/>
    <dgm:cxn modelId="{A45BA173-8204-4986-9F37-4BD67BF5ED31}" type="presParOf" srcId="{EAA475B6-3B85-4F71-9929-5163E8738DA5}" destId="{7ADDB844-0869-4F45-A4A5-10B68CD609A6}" srcOrd="4" destOrd="0" presId="urn:microsoft.com/office/officeart/2005/8/layout/vList2"/>
    <dgm:cxn modelId="{A1B6B5AE-7E1A-419A-A125-F90BBB867BD8}" type="presParOf" srcId="{EAA475B6-3B85-4F71-9929-5163E8738DA5}" destId="{B4300116-50D8-4DFC-8C10-6DBECA10091B}" srcOrd="5" destOrd="0" presId="urn:microsoft.com/office/officeart/2005/8/layout/vList2"/>
    <dgm:cxn modelId="{7B8828E7-2D9B-49D8-869F-7929419602BD}" type="presParOf" srcId="{EAA475B6-3B85-4F71-9929-5163E8738DA5}" destId="{D4B49B80-334B-42E3-902E-CEE92C37E60B}" srcOrd="6" destOrd="0" presId="urn:microsoft.com/office/officeart/2005/8/layout/vList2"/>
    <dgm:cxn modelId="{96E40F05-E5B8-4412-AC93-ABB47BA70116}" type="presParOf" srcId="{EAA475B6-3B85-4F71-9929-5163E8738DA5}" destId="{5132C68F-8353-4B17-A404-E064CD888461}" srcOrd="7" destOrd="0" presId="urn:microsoft.com/office/officeart/2005/8/layout/vList2"/>
    <dgm:cxn modelId="{EA59C0D5-5FF4-4402-8316-5B0187E6B173}" type="presParOf" srcId="{EAA475B6-3B85-4F71-9929-5163E8738DA5}" destId="{6D40DE88-B951-4597-B4F6-67128CF15EEC}" srcOrd="8" destOrd="0" presId="urn:microsoft.com/office/officeart/2005/8/layout/vList2"/>
    <dgm:cxn modelId="{27C32930-8037-4E3B-A649-BBBF86BD7AC1}" type="presParOf" srcId="{EAA475B6-3B85-4F71-9929-5163E8738DA5}" destId="{2A8B92EF-023A-465E-85F6-428DFE607962}" srcOrd="9" destOrd="0" presId="urn:microsoft.com/office/officeart/2005/8/layout/vList2"/>
    <dgm:cxn modelId="{10A15B7D-3048-4F6C-9BAF-A860C3AAD796}" type="presParOf" srcId="{EAA475B6-3B85-4F71-9929-5163E8738DA5}" destId="{81DA23C8-715F-46A2-8CF9-57DAA9A82185}" srcOrd="10" destOrd="0" presId="urn:microsoft.com/office/officeart/2005/8/layout/vList2"/>
    <dgm:cxn modelId="{752C53A3-5697-4EFD-B673-DA3DE5A710E6}" type="presParOf" srcId="{EAA475B6-3B85-4F71-9929-5163E8738DA5}" destId="{BB9896CF-2FDD-4BAC-8A0C-BF337D843D28}" srcOrd="11" destOrd="0" presId="urn:microsoft.com/office/officeart/2005/8/layout/vList2"/>
    <dgm:cxn modelId="{C08A5AE4-0FA6-4715-842C-50A124F88681}" type="presParOf" srcId="{EAA475B6-3B85-4F71-9929-5163E8738DA5}" destId="{FE7DFC87-5CC9-4C17-A29A-AA933FF57C36}" srcOrd="12" destOrd="0" presId="urn:microsoft.com/office/officeart/2005/8/layout/vList2"/>
    <dgm:cxn modelId="{7CBEEB68-1E8A-44CE-956A-6DA9FFFEC481}" type="presParOf" srcId="{EAA475B6-3B85-4F71-9929-5163E8738DA5}" destId="{3AEF486A-287D-4F64-ABC2-74D535C529C9}" srcOrd="13" destOrd="0" presId="urn:microsoft.com/office/officeart/2005/8/layout/vList2"/>
    <dgm:cxn modelId="{C856D556-BDFD-4065-979B-B462DEF09D23}" type="presParOf" srcId="{EAA475B6-3B85-4F71-9929-5163E8738DA5}" destId="{7309BF3C-8E73-4F28-A961-2B9897669EEF}" srcOrd="14" destOrd="0" presId="urn:microsoft.com/office/officeart/2005/8/layout/vList2"/>
    <dgm:cxn modelId="{B0CB1F5E-B9AC-4C4D-91A0-243EB14FD75C}" type="presParOf" srcId="{EAA475B6-3B85-4F71-9929-5163E8738DA5}" destId="{1A8C2416-1E9C-47AB-8EE5-5ACBCD8DCF5F}" srcOrd="15" destOrd="0" presId="urn:microsoft.com/office/officeart/2005/8/layout/vList2"/>
    <dgm:cxn modelId="{4B0480ED-79E1-46A5-AA93-88F220ACD148}" type="presParOf" srcId="{EAA475B6-3B85-4F71-9929-5163E8738DA5}" destId="{9B33F932-43E9-42B4-9F0B-BE19BAB3462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DAD3E-1BB1-4808-8433-E68A0CD4249C}">
      <dsp:nvSpPr>
        <dsp:cNvPr id="0" name=""/>
        <dsp:cNvSpPr/>
      </dsp:nvSpPr>
      <dsp:spPr>
        <a:xfrm>
          <a:off x="0" y="4936"/>
          <a:ext cx="6263640"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Budujesz RELACJE</a:t>
          </a:r>
          <a:endParaRPr lang="en-US" sz="2300" kern="1200"/>
        </a:p>
      </dsp:txBody>
      <dsp:txXfrm>
        <a:off x="26930" y="31866"/>
        <a:ext cx="6209780" cy="497795"/>
      </dsp:txXfrm>
    </dsp:sp>
    <dsp:sp modelId="{5B2B2EDF-C6CF-4B09-B6E8-67BE38189C29}">
      <dsp:nvSpPr>
        <dsp:cNvPr id="0" name=""/>
        <dsp:cNvSpPr/>
      </dsp:nvSpPr>
      <dsp:spPr>
        <a:xfrm>
          <a:off x="0" y="622831"/>
          <a:ext cx="6263640" cy="551655"/>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Stawiasz na własny ROZWÓJ</a:t>
          </a:r>
          <a:endParaRPr lang="en-US" sz="2300" kern="1200"/>
        </a:p>
      </dsp:txBody>
      <dsp:txXfrm>
        <a:off x="26930" y="649761"/>
        <a:ext cx="6209780" cy="497795"/>
      </dsp:txXfrm>
    </dsp:sp>
    <dsp:sp modelId="{7ADDB844-0869-4F45-A4A5-10B68CD609A6}">
      <dsp:nvSpPr>
        <dsp:cNvPr id="0" name=""/>
        <dsp:cNvSpPr/>
      </dsp:nvSpPr>
      <dsp:spPr>
        <a:xfrm>
          <a:off x="0" y="1240726"/>
          <a:ext cx="6263640" cy="55165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Kształtujesz swoją OSOBOWOŚĆ</a:t>
          </a:r>
          <a:endParaRPr lang="en-US" sz="2300" kern="1200"/>
        </a:p>
      </dsp:txBody>
      <dsp:txXfrm>
        <a:off x="26930" y="1267656"/>
        <a:ext cx="6209780" cy="497795"/>
      </dsp:txXfrm>
    </dsp:sp>
    <dsp:sp modelId="{D4B49B80-334B-42E3-902E-CEE92C37E60B}">
      <dsp:nvSpPr>
        <dsp:cNvPr id="0" name=""/>
        <dsp:cNvSpPr/>
      </dsp:nvSpPr>
      <dsp:spPr>
        <a:xfrm>
          <a:off x="0" y="1858621"/>
          <a:ext cx="6263640" cy="551655"/>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Zdobywasz DOŚWIADCZENIE</a:t>
          </a:r>
          <a:endParaRPr lang="en-US" sz="2300" kern="1200"/>
        </a:p>
      </dsp:txBody>
      <dsp:txXfrm>
        <a:off x="26930" y="1885551"/>
        <a:ext cx="6209780" cy="497795"/>
      </dsp:txXfrm>
    </dsp:sp>
    <dsp:sp modelId="{6D40DE88-B951-4597-B4F6-67128CF15EEC}">
      <dsp:nvSpPr>
        <dsp:cNvPr id="0" name=""/>
        <dsp:cNvSpPr/>
      </dsp:nvSpPr>
      <dsp:spPr>
        <a:xfrm>
          <a:off x="0" y="2476516"/>
          <a:ext cx="6263640"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Rozwijasz ZAINTERESOWANIA</a:t>
          </a:r>
          <a:endParaRPr lang="en-US" sz="2300" kern="1200"/>
        </a:p>
      </dsp:txBody>
      <dsp:txXfrm>
        <a:off x="26930" y="2503446"/>
        <a:ext cx="6209780" cy="497795"/>
      </dsp:txXfrm>
    </dsp:sp>
    <dsp:sp modelId="{81DA23C8-715F-46A2-8CF9-57DAA9A82185}">
      <dsp:nvSpPr>
        <dsp:cNvPr id="0" name=""/>
        <dsp:cNvSpPr/>
      </dsp:nvSpPr>
      <dsp:spPr>
        <a:xfrm>
          <a:off x="0" y="3094411"/>
          <a:ext cx="6263640" cy="551655"/>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Jesteś AKTYWNY SPOŁECZNIE</a:t>
          </a:r>
          <a:endParaRPr lang="en-US" sz="2300" kern="1200"/>
        </a:p>
      </dsp:txBody>
      <dsp:txXfrm>
        <a:off x="26930" y="3121341"/>
        <a:ext cx="6209780" cy="497795"/>
      </dsp:txXfrm>
    </dsp:sp>
    <dsp:sp modelId="{FE7DFC87-5CC9-4C17-A29A-AA933FF57C36}">
      <dsp:nvSpPr>
        <dsp:cNvPr id="0" name=""/>
        <dsp:cNvSpPr/>
      </dsp:nvSpPr>
      <dsp:spPr>
        <a:xfrm>
          <a:off x="0" y="3712306"/>
          <a:ext cx="6263640" cy="55165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Dajesz POMOC sobie i innym</a:t>
          </a:r>
          <a:endParaRPr lang="en-US" sz="2300" kern="1200"/>
        </a:p>
      </dsp:txBody>
      <dsp:txXfrm>
        <a:off x="26930" y="3739236"/>
        <a:ext cx="6209780" cy="497795"/>
      </dsp:txXfrm>
    </dsp:sp>
    <dsp:sp modelId="{7309BF3C-8E73-4F28-A961-2B9897669EEF}">
      <dsp:nvSpPr>
        <dsp:cNvPr id="0" name=""/>
        <dsp:cNvSpPr/>
      </dsp:nvSpPr>
      <dsp:spPr>
        <a:xfrm>
          <a:off x="0" y="4330201"/>
          <a:ext cx="6263640" cy="551655"/>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Poświęcasz swój CZAS</a:t>
          </a:r>
          <a:endParaRPr lang="en-US" sz="2300" kern="1200"/>
        </a:p>
      </dsp:txBody>
      <dsp:txXfrm>
        <a:off x="26930" y="4357131"/>
        <a:ext cx="6209780" cy="497795"/>
      </dsp:txXfrm>
    </dsp:sp>
    <dsp:sp modelId="{9B33F932-43E9-42B4-9F0B-BE19BAB34625}">
      <dsp:nvSpPr>
        <dsp:cNvPr id="0" name=""/>
        <dsp:cNvSpPr/>
      </dsp:nvSpPr>
      <dsp:spPr>
        <a:xfrm>
          <a:off x="0" y="4948096"/>
          <a:ext cx="6263640"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a:t>BRAK WYNAGRODZENIA</a:t>
          </a:r>
          <a:endParaRPr lang="en-US" sz="2300" kern="1200"/>
        </a:p>
      </dsp:txBody>
      <dsp:txXfrm>
        <a:off x="26930" y="4975026"/>
        <a:ext cx="620978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F39893-F8A3-4665-9084-053F2142A7A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8B737A0-30C2-4160-9A85-73E1563A5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23CA7AA-96DC-49EF-AED1-F50366E21CA3}"/>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1224B172-FB2F-47BE-ACCA-DF9FE66F5B7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91B399-8236-4380-833F-C37F04AD61F4}"/>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22696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0AF6C7-43D7-4557-A48A-2173883EC4C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93FE98D-12E0-4955-83B3-FAD3FB36859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5B4E3DB-2AEA-4192-B0DC-8D68DEA6DD76}"/>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960D8F5B-9D06-4FA6-A8F0-368608B14EE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39B78A4-7D3D-4241-97B5-212D1FB296BC}"/>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37838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F834584-28B9-4C9B-9230-9AFE89FEA32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55074BD-B8D4-4157-9130-63FD52C80E3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648C5AA-CA06-4168-B5F6-91F9EB147CFD}"/>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86F0206C-52BE-4083-B66D-C0694CCD4F8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42CD4A5-1CF1-474D-994D-3AD45B46A63C}"/>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46112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E0EE6-91D0-4646-A607-5F6AF685C6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787C2E2-D7FC-40CD-8F22-37BC189C6A9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A59C7CB-778C-4A04-9569-319EB50CBB39}"/>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31E1A5BC-B479-4139-B6BB-E36D5445BC7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E411100-0FF2-4A31-BED6-AF24583168B8}"/>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52685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AF233F-46D1-4E4B-8798-5E8C4466EBA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E443192-820A-4AA1-A26E-F5795B1FF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61FCD5F-0893-4842-969D-D231DCF14465}"/>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7D62C8ED-1C70-413F-A9BE-5D88416443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1382E44-2654-4250-9804-F625EA0A85FA}"/>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285914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07B32E-115D-4A6B-875E-EA8F8B88489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75BE45B-4F61-4650-A231-502E7C5601F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DBD6C5A-F154-4642-AA3B-0F0475AE0F5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4F6827A-80CE-4CF9-A08E-65E00233FEC5}"/>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6" name="Symbol zastępczy stopki 5">
            <a:extLst>
              <a:ext uri="{FF2B5EF4-FFF2-40B4-BE49-F238E27FC236}">
                <a16:creationId xmlns:a16="http://schemas.microsoft.com/office/drawing/2014/main" id="{AEC6C660-0343-4EB5-82D7-871F9EE7983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7BAF3F0-968E-4BE6-A741-102ACC8A59F2}"/>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346637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A6F430-08BB-476B-80DE-6710EEEA99F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0C59BD7-30F8-4BF5-92C2-23FA1B43E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8A397DC-6B51-4240-9A28-48CEE1B0A4B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03E99A6-7697-4722-81FD-C0A664C1C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CDBF78A-990B-4760-B5F5-CED3A4E0049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F9D1DBC-8BB7-4F08-B3F8-67BA1A87422C}"/>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8" name="Symbol zastępczy stopki 7">
            <a:extLst>
              <a:ext uri="{FF2B5EF4-FFF2-40B4-BE49-F238E27FC236}">
                <a16:creationId xmlns:a16="http://schemas.microsoft.com/office/drawing/2014/main" id="{C68CEBC7-1360-46EE-861C-8EE1735DDEB4}"/>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97FE526-6F99-4F79-94B4-7771D84D394C}"/>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244989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D00E6-8B5A-4026-8B9D-B0810A20738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CB7E027-1051-4B01-B177-E49D72B6363B}"/>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4" name="Symbol zastępczy stopki 3">
            <a:extLst>
              <a:ext uri="{FF2B5EF4-FFF2-40B4-BE49-F238E27FC236}">
                <a16:creationId xmlns:a16="http://schemas.microsoft.com/office/drawing/2014/main" id="{E144FD03-6C09-44B1-8A30-C519AB4EDEA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4A56BF6-F4ED-4609-A64C-B8B8283803D2}"/>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165336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6E157E0-A1D0-49E6-9A2A-A5523BE237B1}"/>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3" name="Symbol zastępczy stopki 2">
            <a:extLst>
              <a:ext uri="{FF2B5EF4-FFF2-40B4-BE49-F238E27FC236}">
                <a16:creationId xmlns:a16="http://schemas.microsoft.com/office/drawing/2014/main" id="{1A5BB18D-ED5E-4C40-B5E2-A7ECFB19315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C503B52-C056-4077-A087-B75E0CC25F0C}"/>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196426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8DC4-1048-4AAF-B31A-221842E7E1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16D093E-DF1D-416F-ADFA-DBD0ACD2E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71A2171-0C9F-40B8-8CFF-4D55FFBEE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7DE59D5-804A-431B-B886-1286FC3FAE51}"/>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6" name="Symbol zastępczy stopki 5">
            <a:extLst>
              <a:ext uri="{FF2B5EF4-FFF2-40B4-BE49-F238E27FC236}">
                <a16:creationId xmlns:a16="http://schemas.microsoft.com/office/drawing/2014/main" id="{69269904-6F05-4CD8-8D88-758CA17CF06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508E738-95B5-4EF6-B10C-549BB6AFD7F0}"/>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286657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A3C254-0B50-4224-AEBE-652F7FD3806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573747D-AE82-4E1E-8BB9-87AC957C0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CF626C9-AE71-4C94-9977-2E991FBDF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BB6F6E1-EB4B-454C-AA60-3DAAF57818F6}"/>
              </a:ext>
            </a:extLst>
          </p:cNvPr>
          <p:cNvSpPr>
            <a:spLocks noGrp="1"/>
          </p:cNvSpPr>
          <p:nvPr>
            <p:ph type="dt" sz="half" idx="10"/>
          </p:nvPr>
        </p:nvSpPr>
        <p:spPr/>
        <p:txBody>
          <a:bodyPr/>
          <a:lstStyle/>
          <a:p>
            <a:fld id="{A85EBBE5-4D02-48B1-9F3F-D5F6F8460AD2}" type="datetimeFigureOut">
              <a:rPr lang="pl-PL" smtClean="0"/>
              <a:t>06.02.2022</a:t>
            </a:fld>
            <a:endParaRPr lang="pl-PL"/>
          </a:p>
        </p:txBody>
      </p:sp>
      <p:sp>
        <p:nvSpPr>
          <p:cNvPr id="6" name="Symbol zastępczy stopki 5">
            <a:extLst>
              <a:ext uri="{FF2B5EF4-FFF2-40B4-BE49-F238E27FC236}">
                <a16:creationId xmlns:a16="http://schemas.microsoft.com/office/drawing/2014/main" id="{D8CD3227-A299-474E-ADBA-48B73B2A37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2D0F853-6C01-424A-86EF-F636AE00E423}"/>
              </a:ext>
            </a:extLst>
          </p:cNvPr>
          <p:cNvSpPr>
            <a:spLocks noGrp="1"/>
          </p:cNvSpPr>
          <p:nvPr>
            <p:ph type="sldNum" sz="quarter" idx="12"/>
          </p:nvPr>
        </p:nvSpPr>
        <p:spPr/>
        <p:txBody>
          <a:bodyPr/>
          <a:lstStyle/>
          <a:p>
            <a:fld id="{5A392B25-7B76-4230-A211-BDE6968B00C9}" type="slidenum">
              <a:rPr lang="pl-PL" smtClean="0"/>
              <a:t>‹#›</a:t>
            </a:fld>
            <a:endParaRPr lang="pl-PL"/>
          </a:p>
        </p:txBody>
      </p:sp>
    </p:spTree>
    <p:extLst>
      <p:ext uri="{BB962C8B-B14F-4D97-AF65-F5344CB8AC3E}">
        <p14:creationId xmlns:p14="http://schemas.microsoft.com/office/powerpoint/2010/main" val="11565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E955448-1EC8-4DB4-BB62-A61CF4E5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F10AF23-B0E2-4D7C-B959-0DBBD23D4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27A7DE-0952-4FD3-8387-89C89672F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EBBE5-4D02-48B1-9F3F-D5F6F8460AD2}" type="datetimeFigureOut">
              <a:rPr lang="pl-PL" smtClean="0"/>
              <a:t>06.02.2022</a:t>
            </a:fld>
            <a:endParaRPr lang="pl-PL"/>
          </a:p>
        </p:txBody>
      </p:sp>
      <p:sp>
        <p:nvSpPr>
          <p:cNvPr id="5" name="Symbol zastępczy stopki 4">
            <a:extLst>
              <a:ext uri="{FF2B5EF4-FFF2-40B4-BE49-F238E27FC236}">
                <a16:creationId xmlns:a16="http://schemas.microsoft.com/office/drawing/2014/main" id="{22762DD5-9915-4D03-95D5-5145A1F2B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6A3C617-C8B1-4E1B-808D-B78582BE7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92B25-7B76-4230-A211-BDE6968B00C9}" type="slidenum">
              <a:rPr lang="pl-PL" smtClean="0"/>
              <a:t>‹#›</a:t>
            </a:fld>
            <a:endParaRPr lang="pl-PL"/>
          </a:p>
        </p:txBody>
      </p:sp>
    </p:spTree>
    <p:extLst>
      <p:ext uri="{BB962C8B-B14F-4D97-AF65-F5344CB8AC3E}">
        <p14:creationId xmlns:p14="http://schemas.microsoft.com/office/powerpoint/2010/main" val="410748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astYaZ_Vw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QQ6FCEpXB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rGrNwvEH_l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jqU4mTkR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80D57CF-7B3B-4EE0-807E-D9005F385EE6}"/>
              </a:ext>
            </a:extLst>
          </p:cNvPr>
          <p:cNvPicPr>
            <a:picLocks noChangeAspect="1"/>
          </p:cNvPicPr>
          <p:nvPr/>
        </p:nvPicPr>
        <p:blipFill rotWithShape="1">
          <a:blip r:embed="rId2"/>
          <a:srcRect t="10340" b="11535"/>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56D04325-5666-4BF8-9364-7F484557EFFA}"/>
              </a:ext>
            </a:extLst>
          </p:cNvPr>
          <p:cNvSpPr>
            <a:spLocks noGrp="1"/>
          </p:cNvSpPr>
          <p:nvPr>
            <p:ph type="ctrTitle"/>
          </p:nvPr>
        </p:nvSpPr>
        <p:spPr>
          <a:xfrm>
            <a:off x="8022021" y="3231931"/>
            <a:ext cx="3852041" cy="1834056"/>
          </a:xfrm>
        </p:spPr>
        <p:txBody>
          <a:bodyPr>
            <a:normAutofit/>
          </a:bodyPr>
          <a:lstStyle/>
          <a:p>
            <a:r>
              <a:rPr lang="pl-PL" sz="4000"/>
              <a:t>Wolontariat</a:t>
            </a:r>
          </a:p>
        </p:txBody>
      </p:sp>
      <p:sp>
        <p:nvSpPr>
          <p:cNvPr id="3" name="Podtytuł 2">
            <a:extLst>
              <a:ext uri="{FF2B5EF4-FFF2-40B4-BE49-F238E27FC236}">
                <a16:creationId xmlns:a16="http://schemas.microsoft.com/office/drawing/2014/main" id="{9CA1C203-070C-459A-AFDF-A7DB9EF984CC}"/>
              </a:ext>
            </a:extLst>
          </p:cNvPr>
          <p:cNvSpPr>
            <a:spLocks noGrp="1"/>
          </p:cNvSpPr>
          <p:nvPr>
            <p:ph type="subTitle" idx="1"/>
          </p:nvPr>
        </p:nvSpPr>
        <p:spPr>
          <a:xfrm>
            <a:off x="7782910" y="5242675"/>
            <a:ext cx="4330262" cy="683284"/>
          </a:xfrm>
        </p:spPr>
        <p:txBody>
          <a:bodyPr>
            <a:normAutofit/>
          </a:bodyPr>
          <a:lstStyle/>
          <a:p>
            <a:r>
              <a:rPr lang="pl-PL" sz="2000"/>
              <a:t>Dlaczego warto się zaangażować?</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8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A229F-76B3-4975-B4AE-AD57990C0C7B}"/>
              </a:ext>
            </a:extLst>
          </p:cNvPr>
          <p:cNvSpPr>
            <a:spLocks noGrp="1"/>
          </p:cNvSpPr>
          <p:nvPr>
            <p:ph type="title"/>
          </p:nvPr>
        </p:nvSpPr>
        <p:spPr>
          <a:xfrm>
            <a:off x="524741" y="620392"/>
            <a:ext cx="3808268" cy="5504688"/>
          </a:xfrm>
        </p:spPr>
        <p:txBody>
          <a:bodyPr>
            <a:normAutofit/>
          </a:bodyPr>
          <a:lstStyle/>
          <a:p>
            <a:r>
              <a:rPr lang="pl-PL" sz="5100">
                <a:solidFill>
                  <a:schemeClr val="accent5"/>
                </a:solidFill>
              </a:rPr>
              <a:t>Decydując się na pracę jak wolontariusz:</a:t>
            </a:r>
          </a:p>
        </p:txBody>
      </p:sp>
      <p:graphicFrame>
        <p:nvGraphicFramePr>
          <p:cNvPr id="5" name="Symbol zastępczy zawartości 2">
            <a:extLst>
              <a:ext uri="{FF2B5EF4-FFF2-40B4-BE49-F238E27FC236}">
                <a16:creationId xmlns:a16="http://schemas.microsoft.com/office/drawing/2014/main" id="{A5868126-5373-4002-A43B-1FA34077B409}"/>
              </a:ext>
            </a:extLst>
          </p:cNvPr>
          <p:cNvGraphicFramePr>
            <a:graphicFrameLocks noGrp="1"/>
          </p:cNvGraphicFramePr>
          <p:nvPr>
            <p:ph idx="1"/>
            <p:extLst>
              <p:ext uri="{D42A27DB-BD31-4B8C-83A1-F6EECF244321}">
                <p14:modId xmlns:p14="http://schemas.microsoft.com/office/powerpoint/2010/main" val="66776974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65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90B463-8608-4F7D-880D-D2E7EA9EE26D}"/>
              </a:ext>
            </a:extLst>
          </p:cNvPr>
          <p:cNvSpPr>
            <a:spLocks noGrp="1"/>
          </p:cNvSpPr>
          <p:nvPr>
            <p:ph type="title"/>
          </p:nvPr>
        </p:nvSpPr>
        <p:spPr>
          <a:xfrm>
            <a:off x="686834" y="1153572"/>
            <a:ext cx="3200400" cy="4461163"/>
          </a:xfrm>
        </p:spPr>
        <p:txBody>
          <a:bodyPr>
            <a:normAutofit/>
          </a:bodyPr>
          <a:lstStyle/>
          <a:p>
            <a:r>
              <a:rPr lang="pl-PL" sz="4100" dirty="0">
                <a:solidFill>
                  <a:srgbClr val="FFFFFF"/>
                </a:solidFill>
              </a:rPr>
              <a:t>Praca wolontariusza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A807E203-F8C8-4D18-9966-6B64BA9EA09E}"/>
              </a:ext>
            </a:extLst>
          </p:cNvPr>
          <p:cNvSpPr>
            <a:spLocks noGrp="1"/>
          </p:cNvSpPr>
          <p:nvPr>
            <p:ph idx="1"/>
          </p:nvPr>
        </p:nvSpPr>
        <p:spPr>
          <a:xfrm>
            <a:off x="4447308" y="591344"/>
            <a:ext cx="6906491" cy="5585619"/>
          </a:xfrm>
        </p:spPr>
        <p:txBody>
          <a:bodyPr anchor="ctr">
            <a:normAutofit/>
          </a:bodyPr>
          <a:lstStyle/>
          <a:p>
            <a:r>
              <a:rPr lang="pl-PL" sz="2200"/>
              <a:t>Praca wolontariusza nie jest łatwa. Musisz poświęcić swój czas i oddać siebie, bez wynagrodzenia. Jednak możesz zyskać wiele. Dzięki pracy w wolontariacie masz szansę poznać nowych ludzi, rozwinąć się pod każdym kątem, zdobyć doświadczenie, pomagać zarówno sobie, jak i innym.</a:t>
            </a:r>
          </a:p>
          <a:p>
            <a:endParaRPr lang="pl-PL" sz="2200"/>
          </a:p>
          <a:p>
            <a:r>
              <a:rPr lang="pl-PL" sz="2200"/>
              <a:t>Warto wziąć pod uwagę fakt, że jako młodzi ludzie mamy ograniczone pole do popisu, jeśli chodzi o zdobywanie doświadczenia zawodowego. Często barierą jest wiek, brak wyższego wykształcenia. Wolontariat jest dobrą alternatywą. Świadczy o tym, że nie boisz się wyzwań i jesteś aktywny/a poza szkołą. Wolontariat jest też dodatkowym atutem w CV, ponieważ na podstawie umowy </a:t>
            </a:r>
            <a:r>
              <a:rPr lang="pl-PL" sz="2200" err="1"/>
              <a:t>wolontariackiej</a:t>
            </a:r>
            <a:r>
              <a:rPr lang="pl-PL" sz="2200"/>
              <a:t> masz udokumentowaną swoją działalność, którą wręcz warto się pochwalić.</a:t>
            </a:r>
          </a:p>
          <a:p>
            <a:endParaRPr lang="pl-PL" sz="2200"/>
          </a:p>
          <a:p>
            <a:endParaRPr lang="pl-PL" sz="2200"/>
          </a:p>
        </p:txBody>
      </p:sp>
    </p:spTree>
    <p:extLst>
      <p:ext uri="{BB962C8B-B14F-4D97-AF65-F5344CB8AC3E}">
        <p14:creationId xmlns:p14="http://schemas.microsoft.com/office/powerpoint/2010/main" val="250376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0BEB13-0941-46CD-8365-B16D0FFB5663}"/>
              </a:ext>
            </a:extLst>
          </p:cNvPr>
          <p:cNvSpPr>
            <a:spLocks noGrp="1"/>
          </p:cNvSpPr>
          <p:nvPr>
            <p:ph type="title"/>
          </p:nvPr>
        </p:nvSpPr>
        <p:spPr>
          <a:xfrm>
            <a:off x="655320" y="365125"/>
            <a:ext cx="5120114" cy="1692794"/>
          </a:xfrm>
        </p:spPr>
        <p:txBody>
          <a:bodyPr>
            <a:normAutofit/>
          </a:bodyPr>
          <a:lstStyle/>
          <a:p>
            <a:r>
              <a:rPr lang="pl-PL" dirty="0"/>
              <a:t>WIĘCEJ SZCZĘŚCIA JEST W DAWANIU</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5D59790-54F3-4716-8727-BC387558CB24}"/>
              </a:ext>
            </a:extLst>
          </p:cNvPr>
          <p:cNvSpPr>
            <a:spLocks noGrp="1"/>
          </p:cNvSpPr>
          <p:nvPr>
            <p:ph idx="1"/>
          </p:nvPr>
        </p:nvSpPr>
        <p:spPr>
          <a:xfrm>
            <a:off x="655321" y="2575034"/>
            <a:ext cx="5120113" cy="3462228"/>
          </a:xfrm>
        </p:spPr>
        <p:txBody>
          <a:bodyPr>
            <a:normAutofit/>
          </a:bodyPr>
          <a:lstStyle/>
          <a:p>
            <a:r>
              <a:rPr lang="pl-PL" sz="1800">
                <a:hlinkClick r:id="rId2"/>
              </a:rPr>
              <a:t>https://youtu.be/astYaZ_Vw68</a:t>
            </a:r>
            <a:r>
              <a:rPr lang="pl-PL" sz="1800"/>
              <a:t> </a:t>
            </a:r>
          </a:p>
          <a:p>
            <a:endParaRPr lang="pl-PL" sz="1800"/>
          </a:p>
        </p:txBody>
      </p:sp>
      <p:pic>
        <p:nvPicPr>
          <p:cNvPr id="5" name="Picture 4" descr="Jedyny w tłumie">
            <a:extLst>
              <a:ext uri="{FF2B5EF4-FFF2-40B4-BE49-F238E27FC236}">
                <a16:creationId xmlns:a16="http://schemas.microsoft.com/office/drawing/2014/main" id="{15DDE0A2-AB50-4FE6-A999-4AB0BDF36F64}"/>
              </a:ext>
            </a:extLst>
          </p:cNvPr>
          <p:cNvPicPr>
            <a:picLocks noChangeAspect="1"/>
          </p:cNvPicPr>
          <p:nvPr/>
        </p:nvPicPr>
        <p:blipFill rotWithShape="1">
          <a:blip r:embed="rId3"/>
          <a:srcRect l="19574" r="1138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5414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574DEE-DB03-41E3-8BEF-177644F71589}"/>
              </a:ext>
            </a:extLst>
          </p:cNvPr>
          <p:cNvSpPr>
            <a:spLocks noGrp="1"/>
          </p:cNvSpPr>
          <p:nvPr>
            <p:ph type="title"/>
          </p:nvPr>
        </p:nvSpPr>
        <p:spPr/>
        <p:txBody>
          <a:bodyPr/>
          <a:lstStyle/>
          <a:p>
            <a:r>
              <a:rPr lang="pl-PL" dirty="0"/>
              <a:t>Wolontariat</a:t>
            </a:r>
          </a:p>
        </p:txBody>
      </p:sp>
      <p:sp>
        <p:nvSpPr>
          <p:cNvPr id="3" name="Symbol zastępczy zawartości 2">
            <a:extLst>
              <a:ext uri="{FF2B5EF4-FFF2-40B4-BE49-F238E27FC236}">
                <a16:creationId xmlns:a16="http://schemas.microsoft.com/office/drawing/2014/main" id="{B4475C9C-2986-4911-9995-AC1144507F58}"/>
              </a:ext>
            </a:extLst>
          </p:cNvPr>
          <p:cNvSpPr>
            <a:spLocks noGrp="1"/>
          </p:cNvSpPr>
          <p:nvPr>
            <p:ph idx="1"/>
          </p:nvPr>
        </p:nvSpPr>
        <p:spPr/>
        <p:txBody>
          <a:bodyPr/>
          <a:lstStyle/>
          <a:p>
            <a:r>
              <a:rPr lang="pl-PL" dirty="0">
                <a:hlinkClick r:id="rId2"/>
              </a:rPr>
              <a:t>https://www.youtube.com/watch?v=QQ6FCEpXBtA</a:t>
            </a:r>
            <a:r>
              <a:rPr lang="pl-PL" dirty="0"/>
              <a:t> </a:t>
            </a:r>
          </a:p>
          <a:p>
            <a:endParaRPr lang="pl-PL" dirty="0"/>
          </a:p>
        </p:txBody>
      </p:sp>
    </p:spTree>
    <p:extLst>
      <p:ext uri="{BB962C8B-B14F-4D97-AF65-F5344CB8AC3E}">
        <p14:creationId xmlns:p14="http://schemas.microsoft.com/office/powerpoint/2010/main" val="53911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A6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id="{A50C90AC-8101-48CF-95E4-F189903B1586}"/>
              </a:ext>
            </a:extLst>
          </p:cNvPr>
          <p:cNvPicPr>
            <a:picLocks noGrp="1" noChangeAspect="1"/>
          </p:cNvPicPr>
          <p:nvPr>
            <p:ph idx="1"/>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75773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A906B0-FC0F-4730-96FB-01D25C7BBF6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Co mi daje wolontariat?</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id="{AFB2CE17-0F19-478B-ACA4-BA6A2983C5CE}"/>
              </a:ext>
            </a:extLst>
          </p:cNvPr>
          <p:cNvPicPr>
            <a:picLocks noGrp="1" noChangeAspect="1"/>
          </p:cNvPicPr>
          <p:nvPr>
            <p:ph idx="1"/>
          </p:nvPr>
        </p:nvPicPr>
        <p:blipFill rotWithShape="1">
          <a:blip r:embed="rId2"/>
          <a:srcRect b="5123"/>
          <a:stretch/>
        </p:blipFill>
        <p:spPr>
          <a:xfrm>
            <a:off x="976251" y="942538"/>
            <a:ext cx="7163222" cy="4808332"/>
          </a:xfrm>
          <a:prstGeom prst="rect">
            <a:avLst/>
          </a:prstGeom>
          <a:effectLst/>
        </p:spPr>
      </p:pic>
    </p:spTree>
    <p:extLst>
      <p:ext uri="{BB962C8B-B14F-4D97-AF65-F5344CB8AC3E}">
        <p14:creationId xmlns:p14="http://schemas.microsoft.com/office/powerpoint/2010/main" val="82758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3EFF33D-0F43-4E0A-88CA-B6FEBE22A065}"/>
              </a:ext>
            </a:extLst>
          </p:cNvPr>
          <p:cNvSpPr>
            <a:spLocks noGrp="1"/>
          </p:cNvSpPr>
          <p:nvPr>
            <p:ph type="title"/>
          </p:nvPr>
        </p:nvSpPr>
        <p:spPr>
          <a:xfrm>
            <a:off x="838200" y="365125"/>
            <a:ext cx="10515600" cy="1325563"/>
          </a:xfrm>
        </p:spPr>
        <p:txBody>
          <a:bodyPr>
            <a:normAutofit/>
          </a:bodyPr>
          <a:lstStyle/>
          <a:p>
            <a:r>
              <a:rPr lang="pl-PL" dirty="0"/>
              <a:t>HISTORIA WOLONTARIATU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8CBB3AC4-71CB-4D57-8E78-205140ADD275}"/>
              </a:ext>
            </a:extLst>
          </p:cNvPr>
          <p:cNvSpPr>
            <a:spLocks noGrp="1"/>
          </p:cNvSpPr>
          <p:nvPr>
            <p:ph idx="1"/>
          </p:nvPr>
        </p:nvSpPr>
        <p:spPr>
          <a:xfrm>
            <a:off x="838200" y="1825625"/>
            <a:ext cx="10515600" cy="4351338"/>
          </a:xfrm>
        </p:spPr>
        <p:txBody>
          <a:bodyPr>
            <a:normAutofit/>
          </a:bodyPr>
          <a:lstStyle/>
          <a:p>
            <a:pPr fontAlgn="base"/>
            <a:r>
              <a:rPr lang="pl-PL" sz="2400" i="0" dirty="0">
                <a:effectLst/>
              </a:rPr>
              <a:t>Jednym z pierwszych ludzi, którzy pojmowali wolontariat we współczesnym znaczeniu był szwajcarski pacyfista Pierre </a:t>
            </a:r>
            <a:r>
              <a:rPr lang="pl-PL" sz="2400" i="0" dirty="0" err="1">
                <a:effectLst/>
              </a:rPr>
              <a:t>Ceresole</a:t>
            </a:r>
            <a:r>
              <a:rPr lang="pl-PL" sz="2400" i="0" dirty="0">
                <a:effectLst/>
              </a:rPr>
              <a:t>. W 1920 r. zorganizował on pierwszy obóz – Service </a:t>
            </a:r>
            <a:r>
              <a:rPr lang="pl-PL" sz="2400" i="0" dirty="0" err="1">
                <a:effectLst/>
              </a:rPr>
              <a:t>Civil</a:t>
            </a:r>
            <a:r>
              <a:rPr lang="pl-PL" sz="2400" i="0" dirty="0">
                <a:effectLst/>
              </a:rPr>
              <a:t> </a:t>
            </a:r>
            <a:r>
              <a:rPr lang="pl-PL" sz="2400" i="0" dirty="0" err="1">
                <a:effectLst/>
              </a:rPr>
              <a:t>Volontaire</a:t>
            </a:r>
            <a:r>
              <a:rPr lang="pl-PL" sz="2400" i="0" dirty="0">
                <a:effectLst/>
              </a:rPr>
              <a:t> – będący reakcją  na wydarzenia i następstwa I wojny światowej. W obozie zebrał ochotników spośród walczących ze sobą uprzednio krajów, aby odbudować ze zniszczeń wojennych wioskę w pobliżu Verdun     Warto pamiętać również o początkach wolontariatu w Stanach Zjednoczonych. Pierwsi pionierzy, przybywający do USA, aby przetrwać musieli ze sobą współpracować, budując swoje domy, miasta, polując. Tworzyli ówczesne zalążki społeczności lokalnych. Pomagali sobie i nowym napływającym osadnikom. Na ten okres właśnie datuje się początek działań </a:t>
            </a:r>
            <a:r>
              <a:rPr lang="pl-PL" sz="2400" i="0" dirty="0" err="1">
                <a:effectLst/>
              </a:rPr>
              <a:t>wolontarystycznych</a:t>
            </a:r>
            <a:r>
              <a:rPr lang="pl-PL" sz="2400" i="0" dirty="0">
                <a:effectLst/>
              </a:rPr>
              <a:t> za oceanem.</a:t>
            </a:r>
          </a:p>
          <a:p>
            <a:endParaRPr lang="pl-PL" sz="2400" dirty="0"/>
          </a:p>
        </p:txBody>
      </p:sp>
    </p:spTree>
    <p:extLst>
      <p:ext uri="{BB962C8B-B14F-4D97-AF65-F5344CB8AC3E}">
        <p14:creationId xmlns:p14="http://schemas.microsoft.com/office/powerpoint/2010/main" val="252644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6C6660C-5B94-4B37-B1D3-472D15557EE7}"/>
              </a:ext>
            </a:extLst>
          </p:cNvPr>
          <p:cNvSpPr>
            <a:spLocks noGrp="1"/>
          </p:cNvSpPr>
          <p:nvPr>
            <p:ph type="title"/>
          </p:nvPr>
        </p:nvSpPr>
        <p:spPr>
          <a:xfrm>
            <a:off x="838200" y="365125"/>
            <a:ext cx="10515600" cy="1325563"/>
          </a:xfrm>
        </p:spPr>
        <p:txBody>
          <a:bodyPr>
            <a:normAutofit/>
          </a:bodyPr>
          <a:lstStyle/>
          <a:p>
            <a:r>
              <a:rPr lang="pl-PL"/>
              <a:t>HISTORIA WOLONTARIATU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97511394-4869-48FD-8129-ECE218B5B98B}"/>
              </a:ext>
            </a:extLst>
          </p:cNvPr>
          <p:cNvSpPr>
            <a:spLocks noGrp="1"/>
          </p:cNvSpPr>
          <p:nvPr>
            <p:ph idx="1"/>
          </p:nvPr>
        </p:nvSpPr>
        <p:spPr>
          <a:xfrm>
            <a:off x="838200" y="1825625"/>
            <a:ext cx="10515600" cy="4351338"/>
          </a:xfrm>
        </p:spPr>
        <p:txBody>
          <a:bodyPr>
            <a:normAutofit/>
          </a:bodyPr>
          <a:lstStyle/>
          <a:p>
            <a:r>
              <a:rPr lang="pl-PL" sz="2400" dirty="0">
                <a:effectLst/>
              </a:rPr>
              <a:t>Po II wojnie światowej powstało wiele inicjatyw i organizacji międzynarodowych, promujących wolontariat. Jedną z nich jest UNESCO, które powołało do życia instytucję mającą ułatwić współpracę i koordynację organizacji </a:t>
            </a:r>
            <a:r>
              <a:rPr lang="pl-PL" sz="2400" dirty="0" err="1">
                <a:effectLst/>
              </a:rPr>
              <a:t>wolontariackich</a:t>
            </a:r>
            <a:r>
              <a:rPr lang="pl-PL" sz="2400" dirty="0">
                <a:effectLst/>
              </a:rPr>
              <a:t> CCIVS (</a:t>
            </a:r>
            <a:r>
              <a:rPr lang="pl-PL" sz="2400" dirty="0" err="1">
                <a:effectLst/>
              </a:rPr>
              <a:t>Coordinating</a:t>
            </a:r>
            <a:r>
              <a:rPr lang="pl-PL" sz="2400" dirty="0">
                <a:effectLst/>
              </a:rPr>
              <a:t> </a:t>
            </a:r>
            <a:r>
              <a:rPr lang="pl-PL" sz="2400" dirty="0" err="1">
                <a:effectLst/>
              </a:rPr>
              <a:t>Committee</a:t>
            </a:r>
            <a:r>
              <a:rPr lang="pl-PL" sz="2400" dirty="0">
                <a:effectLst/>
              </a:rPr>
              <a:t> for International </a:t>
            </a:r>
            <a:r>
              <a:rPr lang="pl-PL" sz="2400" dirty="0" err="1">
                <a:effectLst/>
              </a:rPr>
              <a:t>Voluntary</a:t>
            </a:r>
            <a:r>
              <a:rPr lang="pl-PL" sz="2400" dirty="0">
                <a:effectLst/>
              </a:rPr>
              <a:t> Service), zrzeszającą obecnie ok. 140 organizacji. W stosunku do idei pierwotnych </a:t>
            </a:r>
            <a:r>
              <a:rPr lang="pl-PL" sz="2400" dirty="0" err="1">
                <a:effectLst/>
              </a:rPr>
              <a:t>Ceresola</a:t>
            </a:r>
            <a:r>
              <a:rPr lang="pl-PL" sz="2400" dirty="0">
                <a:effectLst/>
              </a:rPr>
              <a:t>, pole działalności tych organizacji znacznie się rozszerzyło. Powstanie Unii Europejskiej również miało wpływ na organizację ruchu </a:t>
            </a:r>
            <a:r>
              <a:rPr lang="pl-PL" sz="2400" dirty="0" err="1">
                <a:effectLst/>
              </a:rPr>
              <a:t>wolontarystycznego</a:t>
            </a:r>
            <a:r>
              <a:rPr lang="pl-PL" sz="2400" dirty="0">
                <a:effectLst/>
              </a:rPr>
              <a:t> na Starym Kontynencie. Narodowe instytucje wolontariatu zrzeszają się w sieci współpracy, opracowują wspólne programy działania, prowadzą politykę promocji i rozwijania pracy ochotniczej. Nie sposób jest jednoznacznie wskazać tej jedynej i najważniejszej instytucji wolontariatu</a:t>
            </a:r>
            <a:r>
              <a:rPr lang="pl-PL" sz="2400" b="1" i="1" dirty="0">
                <a:effectLst/>
              </a:rPr>
              <a:t>.</a:t>
            </a:r>
            <a:endParaRPr lang="pl-PL" sz="2400" dirty="0"/>
          </a:p>
        </p:txBody>
      </p:sp>
    </p:spTree>
    <p:extLst>
      <p:ext uri="{BB962C8B-B14F-4D97-AF65-F5344CB8AC3E}">
        <p14:creationId xmlns:p14="http://schemas.microsoft.com/office/powerpoint/2010/main" val="274076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ymbol zastępczy zawartości 3">
            <a:extLst>
              <a:ext uri="{FF2B5EF4-FFF2-40B4-BE49-F238E27FC236}">
                <a16:creationId xmlns:a16="http://schemas.microsoft.com/office/drawing/2014/main" id="{08053D1A-90BB-49FD-9EBA-ED79F280DB46}"/>
              </a:ext>
            </a:extLst>
          </p:cNvPr>
          <p:cNvPicPr>
            <a:picLocks noGrp="1" noChangeAspect="1"/>
          </p:cNvPicPr>
          <p:nvPr>
            <p:ph idx="1"/>
          </p:nvPr>
        </p:nvPicPr>
        <p:blipFill>
          <a:blip r:embed="rId2"/>
          <a:stretch>
            <a:fillRect/>
          </a:stretch>
        </p:blipFill>
        <p:spPr>
          <a:xfrm>
            <a:off x="1377647" y="918546"/>
            <a:ext cx="6915741" cy="4979334"/>
          </a:xfrm>
          <a:prstGeom prst="rect">
            <a:avLst/>
          </a:prstGeom>
        </p:spPr>
      </p:pic>
    </p:spTree>
    <p:extLst>
      <p:ext uri="{BB962C8B-B14F-4D97-AF65-F5344CB8AC3E}">
        <p14:creationId xmlns:p14="http://schemas.microsoft.com/office/powerpoint/2010/main" val="232788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8966CC-6AD6-4D1C-A742-BE6883CC7E1E}"/>
              </a:ext>
            </a:extLst>
          </p:cNvPr>
          <p:cNvSpPr>
            <a:spLocks noGrp="1"/>
          </p:cNvSpPr>
          <p:nvPr>
            <p:ph type="title"/>
          </p:nvPr>
        </p:nvSpPr>
        <p:spPr/>
        <p:txBody>
          <a:bodyPr/>
          <a:lstStyle/>
          <a:p>
            <a:r>
              <a:rPr lang="pl-PL" dirty="0"/>
              <a:t>Z sercem na dłoni - wolontariat</a:t>
            </a:r>
          </a:p>
        </p:txBody>
      </p:sp>
      <p:sp>
        <p:nvSpPr>
          <p:cNvPr id="3" name="Symbol zastępczy zawartości 2">
            <a:extLst>
              <a:ext uri="{FF2B5EF4-FFF2-40B4-BE49-F238E27FC236}">
                <a16:creationId xmlns:a16="http://schemas.microsoft.com/office/drawing/2014/main" id="{FE4D8247-422C-474F-94E1-956BE032DE07}"/>
              </a:ext>
            </a:extLst>
          </p:cNvPr>
          <p:cNvSpPr>
            <a:spLocks noGrp="1"/>
          </p:cNvSpPr>
          <p:nvPr>
            <p:ph idx="1"/>
          </p:nvPr>
        </p:nvSpPr>
        <p:spPr/>
        <p:txBody>
          <a:bodyPr/>
          <a:lstStyle/>
          <a:p>
            <a:r>
              <a:rPr lang="pl-PL" dirty="0">
                <a:hlinkClick r:id="rId2"/>
              </a:rPr>
              <a:t>https://www.youtube.com/watch?v=rGrNwvEH_lQ</a:t>
            </a:r>
            <a:r>
              <a:rPr lang="pl-PL" dirty="0"/>
              <a:t> </a:t>
            </a:r>
          </a:p>
          <a:p>
            <a:endParaRPr lang="pl-PL" dirty="0"/>
          </a:p>
        </p:txBody>
      </p:sp>
    </p:spTree>
    <p:extLst>
      <p:ext uri="{BB962C8B-B14F-4D97-AF65-F5344CB8AC3E}">
        <p14:creationId xmlns:p14="http://schemas.microsoft.com/office/powerpoint/2010/main" val="9309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5F545-2BAA-4460-946A-2E33C0744C9F}"/>
              </a:ext>
            </a:extLst>
          </p:cNvPr>
          <p:cNvSpPr>
            <a:spLocks noGrp="1"/>
          </p:cNvSpPr>
          <p:nvPr>
            <p:ph type="title"/>
          </p:nvPr>
        </p:nvSpPr>
        <p:spPr/>
        <p:txBody>
          <a:bodyPr/>
          <a:lstStyle/>
          <a:p>
            <a:r>
              <a:rPr lang="pl-PL" dirty="0"/>
              <a:t>Czym jest wolontariat?</a:t>
            </a:r>
          </a:p>
        </p:txBody>
      </p:sp>
      <p:sp>
        <p:nvSpPr>
          <p:cNvPr id="3" name="Symbol zastępczy zawartości 2">
            <a:extLst>
              <a:ext uri="{FF2B5EF4-FFF2-40B4-BE49-F238E27FC236}">
                <a16:creationId xmlns:a16="http://schemas.microsoft.com/office/drawing/2014/main" id="{AD045F2E-FE24-47F2-BC72-705BFAD97DDF}"/>
              </a:ext>
            </a:extLst>
          </p:cNvPr>
          <p:cNvSpPr>
            <a:spLocks noGrp="1"/>
          </p:cNvSpPr>
          <p:nvPr>
            <p:ph idx="1"/>
          </p:nvPr>
        </p:nvSpPr>
        <p:spPr/>
        <p:txBody>
          <a:bodyPr/>
          <a:lstStyle/>
          <a:p>
            <a:r>
              <a:rPr lang="pl-PL" dirty="0">
                <a:hlinkClick r:id="rId2"/>
              </a:rPr>
              <a:t>https://www.youtube.com/watch?v=pjqU4mTkRrs</a:t>
            </a:r>
            <a:r>
              <a:rPr lang="pl-PL" dirty="0"/>
              <a:t> </a:t>
            </a:r>
          </a:p>
          <a:p>
            <a:endParaRPr lang="pl-PL" dirty="0"/>
          </a:p>
        </p:txBody>
      </p:sp>
    </p:spTree>
    <p:extLst>
      <p:ext uri="{BB962C8B-B14F-4D97-AF65-F5344CB8AC3E}">
        <p14:creationId xmlns:p14="http://schemas.microsoft.com/office/powerpoint/2010/main" val="14748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39CA902-984C-4266-AD23-B4732C7FC6CA}"/>
              </a:ext>
            </a:extLst>
          </p:cNvPr>
          <p:cNvSpPr>
            <a:spLocks noGrp="1"/>
          </p:cNvSpPr>
          <p:nvPr>
            <p:ph type="title"/>
          </p:nvPr>
        </p:nvSpPr>
        <p:spPr>
          <a:xfrm>
            <a:off x="640080" y="325369"/>
            <a:ext cx="4368602" cy="1956841"/>
          </a:xfrm>
        </p:spPr>
        <p:txBody>
          <a:bodyPr anchor="b"/>
          <a:lstStyle/>
          <a:p>
            <a:r>
              <a:rPr lang="pl-PL" sz="4200"/>
              <a:t>Dlaczego warto zaangażować się w pomaganie innym?</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0BBB7C9-5C6A-4EE4-9C80-251ACF94F6DE}"/>
              </a:ext>
            </a:extLst>
          </p:cNvPr>
          <p:cNvSpPr>
            <a:spLocks noGrp="1"/>
          </p:cNvSpPr>
          <p:nvPr>
            <p:ph idx="1"/>
          </p:nvPr>
        </p:nvSpPr>
        <p:spPr>
          <a:xfrm>
            <a:off x="640080" y="2872899"/>
            <a:ext cx="4243589" cy="3320668"/>
          </a:xfrm>
        </p:spPr>
        <p:txBody>
          <a:bodyPr/>
          <a:lstStyle/>
          <a:p>
            <a:r>
              <a:rPr lang="pl-PL" sz="2200"/>
              <a:t>Wolontariat i charytatywność to działania, które przynoszą niezwykle duży pożytek społeczny i są realną pomocą dla osób w potrzebie. Jeśli jeszcze nie mieliście okazji zaangażować się w podobne projekty, to zdecydowanie warto dowiedzieć się więcej na ten temat.</a:t>
            </a:r>
          </a:p>
        </p:txBody>
      </p:sp>
      <p:pic>
        <p:nvPicPr>
          <p:cNvPr id="5" name="Picture 4" descr="Duża grupa skoczków spadochronowych w powietrzu">
            <a:extLst>
              <a:ext uri="{FF2B5EF4-FFF2-40B4-BE49-F238E27FC236}">
                <a16:creationId xmlns:a16="http://schemas.microsoft.com/office/drawing/2014/main" id="{15F06FAA-8CC4-4452-AA43-D6C2E0FB16C9}"/>
              </a:ext>
            </a:extLst>
          </p:cNvPr>
          <p:cNvPicPr>
            <a:picLocks noChangeAspect="1"/>
          </p:cNvPicPr>
          <p:nvPr/>
        </p:nvPicPr>
        <p:blipFill rotWithShape="1">
          <a:blip r:embed="rId2"/>
          <a:srcRect l="17149" r="1615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6569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3BC431E-4DE4-4BBF-98BD-F84CAB4EC2C3}"/>
              </a:ext>
            </a:extLst>
          </p:cNvPr>
          <p:cNvSpPr>
            <a:spLocks noGrp="1"/>
          </p:cNvSpPr>
          <p:nvPr>
            <p:ph type="title"/>
          </p:nvPr>
        </p:nvSpPr>
        <p:spPr>
          <a:xfrm>
            <a:off x="686834" y="1153572"/>
            <a:ext cx="3200400" cy="4461163"/>
          </a:xfrm>
        </p:spPr>
        <p:txBody>
          <a:bodyPr>
            <a:normAutofit/>
          </a:bodyPr>
          <a:lstStyle/>
          <a:p>
            <a:r>
              <a:rPr lang="pl-PL">
                <a:solidFill>
                  <a:srgbClr val="FFFFFF"/>
                </a:solidFill>
              </a:rPr>
              <a:t>Dobro wraca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440A1F61-2632-48B6-B859-EC38B26F75B0}"/>
              </a:ext>
            </a:extLst>
          </p:cNvPr>
          <p:cNvSpPr>
            <a:spLocks noGrp="1"/>
          </p:cNvSpPr>
          <p:nvPr>
            <p:ph idx="1"/>
          </p:nvPr>
        </p:nvSpPr>
        <p:spPr>
          <a:xfrm>
            <a:off x="4447308" y="591344"/>
            <a:ext cx="6906491" cy="5585619"/>
          </a:xfrm>
        </p:spPr>
        <p:txBody>
          <a:bodyPr anchor="ctr">
            <a:normAutofit/>
          </a:bodyPr>
          <a:lstStyle/>
          <a:p>
            <a:r>
              <a:rPr lang="pl-PL" sz="1800"/>
              <a:t>Wiele osób, które aktywnie pomagają innym, wyznaje zasadę, według której dobro powraca do osoby, która je od siebie dała. W zasadzie to na tej regule opiera się cała idea charytatywnych działań – dziś my pomagamy komuś, kto nieoczekiwanie zachorował i zbiera pieniądze na leczenie, a przyszłości, gdy podobna sytuacja może przytrafić się nam, ktoś inny okaże swoje wsparcie. Potrzebujących jest wielu, ale równie wiele jest osób, które mogą pomóc. Społeczna solidarność naprawdę się opłaca.</a:t>
            </a:r>
          </a:p>
          <a:p>
            <a:endParaRPr lang="pl-PL" sz="1800"/>
          </a:p>
          <a:p>
            <a:r>
              <a:rPr lang="pl-PL" sz="1800"/>
              <a:t>Pomaganie innym nie zawsze musi być kosztowne. Nie trzeba być bogatym filantropem, by zrobić dla innych coś dobrego. Czasami wystarczy kilka złotych i poinformowanie o zbiórce swoich znajomych – jeśli każdy dorzuci kolejne złotówki, to cała kwota uzbiera się znacznie szybciej. Czasami może to być aktywny wolontariat – pomoc w hospicjum albo wspieranie osób bezdomnych i w trudnej sytuacji życiowej. Bez względu na to, na jaki model pomagania się zdecydujemy, warto robić to z głową i we współpracy ze sprawdzoną fundacją lub organizacją.</a:t>
            </a:r>
          </a:p>
        </p:txBody>
      </p:sp>
    </p:spTree>
    <p:extLst>
      <p:ext uri="{BB962C8B-B14F-4D97-AF65-F5344CB8AC3E}">
        <p14:creationId xmlns:p14="http://schemas.microsoft.com/office/powerpoint/2010/main" val="59810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CEC006B-068B-48E3-A9D6-2BDDDB6D6EB6}"/>
              </a:ext>
            </a:extLst>
          </p:cNvPr>
          <p:cNvSpPr>
            <a:spLocks noGrp="1"/>
          </p:cNvSpPr>
          <p:nvPr>
            <p:ph type="title"/>
          </p:nvPr>
        </p:nvSpPr>
        <p:spPr>
          <a:xfrm>
            <a:off x="686834" y="1153572"/>
            <a:ext cx="3200400" cy="4461163"/>
          </a:xfrm>
        </p:spPr>
        <p:txBody>
          <a:bodyPr>
            <a:normAutofit/>
          </a:bodyPr>
          <a:lstStyle/>
          <a:p>
            <a:r>
              <a:rPr lang="pl-PL" sz="3400">
                <a:solidFill>
                  <a:srgbClr val="FFFFFF"/>
                </a:solidFill>
              </a:rPr>
              <a:t>Pomoc materialna pomaga ludziom w trudnych sytuacjach życiowych znów stanąć na nogi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3280422E-3BCE-4FCC-A3A0-586095A7308F}"/>
              </a:ext>
            </a:extLst>
          </p:cNvPr>
          <p:cNvSpPr>
            <a:spLocks noGrp="1"/>
          </p:cNvSpPr>
          <p:nvPr>
            <p:ph idx="1"/>
          </p:nvPr>
        </p:nvSpPr>
        <p:spPr>
          <a:xfrm>
            <a:off x="4447308" y="591344"/>
            <a:ext cx="6906491" cy="5585619"/>
          </a:xfrm>
        </p:spPr>
        <p:txBody>
          <a:bodyPr anchor="ctr">
            <a:normAutofit/>
          </a:bodyPr>
          <a:lstStyle/>
          <a:p>
            <a:r>
              <a:rPr lang="pl-PL" sz="1500"/>
              <a:t>Są sytuacje, których nie sposób przewidzieć – choroba, wypadek, utrata dachu nad głową. Takie historie potrafią wyciskać łzy, a ludzie, którzy ich doświadczyli, bardzo często nie mają zapewnionych podstawowych dóbr materialnych, które pomogłyby im w powrocie do dawnego poziomu życia. Aż trudno uwierzyć, jak sprawna pralka czy lodówka potrafią odmienić realia osób skrajnie ubogich i chorych.</a:t>
            </a:r>
          </a:p>
          <a:p>
            <a:endParaRPr lang="pl-PL" sz="1500"/>
          </a:p>
          <a:p>
            <a:r>
              <a:rPr lang="pl-PL" sz="1500"/>
              <a:t>Pomoc materialna, która skupiona jest na przekazywaniu konkretnych produktów, jak wspomniana już pralka, jest ukierunkowana precyzyjnie na zgłaszane braki. Tego typu pomoc jest szczególnie popularyzowana w okresie świątecznym, bo wtedy znacznie więcej osób jest skłonna dorzucić się do zakupu materiałów budowlanych dla pogorzelców lub do nowego AGD dla schorowanych osób. Jednak warto zdawać sobie sprawę z faktu, że w podobne akcje można angażować się całorocznie, a nawet przekazywać własne dobra materialne innym. Przecież wówczas, gdy kupimy nowy odkurzacz, by mieć urządzenie o lepszej funkcjonalności, to stary egzemplarz nie musi kurzyć się w piwnicy. Można przekazać go potrzebującym i mieć pewność, że jeszcze się komuś przyda. Pomoc materialna w postaci rzeczowej jest też o tyle popularna i dobrze postrzegana, że minimalizuje podejrzenia nadużywania wsparcia, jakie mogłyby pojawić się w przypadku pomocy typowo finansowej.</a:t>
            </a:r>
          </a:p>
        </p:txBody>
      </p:sp>
    </p:spTree>
    <p:extLst>
      <p:ext uri="{BB962C8B-B14F-4D97-AF65-F5344CB8AC3E}">
        <p14:creationId xmlns:p14="http://schemas.microsoft.com/office/powerpoint/2010/main" val="173143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07FDF34-6E80-41B0-984B-959FDA3D9B8B}"/>
              </a:ext>
            </a:extLst>
          </p:cNvPr>
          <p:cNvSpPr>
            <a:spLocks noGrp="1"/>
          </p:cNvSpPr>
          <p:nvPr>
            <p:ph type="title"/>
          </p:nvPr>
        </p:nvSpPr>
        <p:spPr>
          <a:xfrm>
            <a:off x="686834" y="1153572"/>
            <a:ext cx="3200400" cy="4461163"/>
          </a:xfrm>
        </p:spPr>
        <p:txBody>
          <a:bodyPr>
            <a:normAutofit/>
          </a:bodyPr>
          <a:lstStyle/>
          <a:p>
            <a:r>
              <a:rPr lang="pl-PL" sz="3400">
                <a:solidFill>
                  <a:srgbClr val="FFFFFF"/>
                </a:solidFill>
              </a:rPr>
              <a:t>Udział w zrzutkach ratuje wiele żyć i pomaga w skomplikowanym leczeniu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C8D3A347-9B2F-4771-B189-1B5D0FDA2F4D}"/>
              </a:ext>
            </a:extLst>
          </p:cNvPr>
          <p:cNvSpPr>
            <a:spLocks noGrp="1"/>
          </p:cNvSpPr>
          <p:nvPr>
            <p:ph idx="1"/>
          </p:nvPr>
        </p:nvSpPr>
        <p:spPr>
          <a:xfrm>
            <a:off x="4447308" y="591344"/>
            <a:ext cx="6906491" cy="5585619"/>
          </a:xfrm>
        </p:spPr>
        <p:txBody>
          <a:bodyPr anchor="ctr">
            <a:normAutofit/>
          </a:bodyPr>
          <a:lstStyle/>
          <a:p>
            <a:r>
              <a:rPr lang="pl-PL" sz="2200"/>
              <a:t>Niestety nie na wszystkie problemy i potrzeby pomoże wolontariat i dary rzeczowe. Są sytuacje, w których tylko pomoc finansowa będzie szansą na ratunek. Każdego dnia natykamy się na dziesiątki próśb o pomoc. Nagła choroba, wypadek, nieuleczalne wady genetyczne – to tylko kilka przykładów z całego morza potrzeb. Nowoczesne leczenie i skomplikowane operacje bywają dostępne wyłącznie w niektórych klinikach (często bardzo odległych), a cała procedura bywa niepewna i szalenie kosztowna. Wiele tych sytuacji trafia na osoby zupełnie nieprzygotowane finansowo, bo przecież mało kto dysponuje majątkiem, który pozwoliłby na wydanie setek tysięcy na operację lub leczenie. Dlatego właśnie warto dorzucać się, w miarę możliwości, do realnych i zweryfikowanych zbiórek, które są prowadzone przez oficjalne portale i fundacje – każda złotówka przybliża zbiórkę do osiągnięcia celu, a osobę w potrzebie przybliża do sukcesywnego leczenia.</a:t>
            </a:r>
          </a:p>
        </p:txBody>
      </p:sp>
    </p:spTree>
    <p:extLst>
      <p:ext uri="{BB962C8B-B14F-4D97-AF65-F5344CB8AC3E}">
        <p14:creationId xmlns:p14="http://schemas.microsoft.com/office/powerpoint/2010/main" val="103804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D0A136-27B8-48B4-9AAE-AB8118CF93FE}"/>
              </a:ext>
            </a:extLst>
          </p:cNvPr>
          <p:cNvSpPr>
            <a:spLocks noGrp="1"/>
          </p:cNvSpPr>
          <p:nvPr>
            <p:ph type="title"/>
          </p:nvPr>
        </p:nvSpPr>
        <p:spPr>
          <a:xfrm>
            <a:off x="686834" y="1153572"/>
            <a:ext cx="3200400" cy="4461163"/>
          </a:xfrm>
        </p:spPr>
        <p:txBody>
          <a:bodyPr>
            <a:normAutofit/>
          </a:bodyPr>
          <a:lstStyle/>
          <a:p>
            <a:r>
              <a:rPr lang="pl-PL" sz="4100">
                <a:solidFill>
                  <a:srgbClr val="FFFFFF"/>
                </a:solidFill>
              </a:rPr>
              <a:t>Cenna pomoc w charakterze wolontariusza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3A306AB6-349B-4170-A871-F34E7E627712}"/>
              </a:ext>
            </a:extLst>
          </p:cNvPr>
          <p:cNvSpPr>
            <a:spLocks noGrp="1"/>
          </p:cNvSpPr>
          <p:nvPr>
            <p:ph idx="1"/>
          </p:nvPr>
        </p:nvSpPr>
        <p:spPr>
          <a:xfrm>
            <a:off x="4447308" y="591344"/>
            <a:ext cx="6906491" cy="5585619"/>
          </a:xfrm>
        </p:spPr>
        <p:txBody>
          <a:bodyPr anchor="ctr">
            <a:normAutofit/>
          </a:bodyPr>
          <a:lstStyle/>
          <a:p>
            <a:r>
              <a:rPr lang="pl-PL" sz="1800"/>
              <a:t>Bycie wolontariuszem to niezwykle trudne zadanie. Trzeba nie tylko poświęcić swój czas, a często także dojechać gdzieś za własne pieniądze, ale też trzeba wykazać się ogromną odpornością psychiczną. Wolontariat uczy empatii, zrozumienia dla potrzeb innych i czynienia dobra zupełnie bezinteresownie. Pomagać można różnym osobom – pracując w hospicjum, pomagając w opiece domowej nad niepełnosprawnymi lub nawet w schroniskach dla zwierząt, bo i one wymagają pomocy wolontariuszy. To trudne zajęcie, które jest o wiele większym wyrzeczeniem niż sprezentowanie komuś nowej pralki lub lodówki, ale za to daje ogromną satysfakcję, że zrobiło się coś dobrego własnymi siłami.</a:t>
            </a:r>
          </a:p>
          <a:p>
            <a:endParaRPr lang="pl-PL" sz="1800"/>
          </a:p>
          <a:p>
            <a:r>
              <a:rPr lang="pl-PL" sz="1800"/>
              <a:t>Na wolontariacie i działaniach charytatywnych opiera się pomaganie wielu osobom i organizowanie niezwykle wielu działań społecznych. Dzięki datkom i donacjom utrzymywane są infolinie dla osób w trudnych sytuacjach życiowych, organizowane są szkolenia i spotkania dla ofiar przemocy i ludzi w trudnych sytuacjach, a także zbierane są środki na leczenie, operacje i utrzymanie osób ciężko chorych. Bez wolontariatu i charytatywności znacznie więcej osób żyłoby w nędzy, a niektóre osoby chore nie miałyby szans na wyleczenie i właśnie dlatego warto pomagać i angażować się w tego typu akcje.</a:t>
            </a:r>
          </a:p>
        </p:txBody>
      </p:sp>
    </p:spTree>
    <p:extLst>
      <p:ext uri="{BB962C8B-B14F-4D97-AF65-F5344CB8AC3E}">
        <p14:creationId xmlns:p14="http://schemas.microsoft.com/office/powerpoint/2010/main" val="213611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912EE4E-8CFD-46C0-A5CB-DE43DB115BA6}"/>
              </a:ext>
            </a:extLst>
          </p:cNvPr>
          <p:cNvSpPr>
            <a:spLocks noGrp="1"/>
          </p:cNvSpPr>
          <p:nvPr>
            <p:ph type="title"/>
          </p:nvPr>
        </p:nvSpPr>
        <p:spPr>
          <a:xfrm>
            <a:off x="686834" y="1153572"/>
            <a:ext cx="3200400" cy="4461163"/>
          </a:xfrm>
        </p:spPr>
        <p:txBody>
          <a:bodyPr>
            <a:normAutofit/>
          </a:bodyPr>
          <a:lstStyle/>
          <a:p>
            <a:r>
              <a:rPr lang="pl-PL">
                <a:solidFill>
                  <a:srgbClr val="FFFFFF"/>
                </a:solidFill>
              </a:rPr>
              <a:t>Czym jest wolontariat?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A4736F96-2A6A-4461-9F5C-13CA1E27D6B7}"/>
              </a:ext>
            </a:extLst>
          </p:cNvPr>
          <p:cNvSpPr>
            <a:spLocks noGrp="1"/>
          </p:cNvSpPr>
          <p:nvPr>
            <p:ph idx="1"/>
          </p:nvPr>
        </p:nvSpPr>
        <p:spPr>
          <a:xfrm>
            <a:off x="4447308" y="591344"/>
            <a:ext cx="6906491" cy="5585619"/>
          </a:xfrm>
        </p:spPr>
        <p:txBody>
          <a:bodyPr anchor="ctr">
            <a:normAutofit/>
          </a:bodyPr>
          <a:lstStyle/>
          <a:p>
            <a:r>
              <a:rPr lang="pl-PL" sz="2000"/>
              <a:t>Wolontariat ? to dobrowolna, bezpłatna, świadoma praca na rzecz społeczeństwa bądź konkretnych organizacji. Wolontariuszem zostajemy na podstawie umowy </a:t>
            </a:r>
            <a:r>
              <a:rPr lang="pl-PL" sz="2000" err="1"/>
              <a:t>wolontariackiej</a:t>
            </a:r>
            <a:r>
              <a:rPr lang="pl-PL" sz="2000"/>
              <a:t>. Mogą to być jednorazowe akcje, jak np. zbiórka pieniędzy dla hospicjum czy zbiórka karmy dla schroniska lub wolontariat długoterminowy.</a:t>
            </a:r>
          </a:p>
          <a:p>
            <a:endParaRPr lang="pl-PL" sz="2000"/>
          </a:p>
          <a:p>
            <a:r>
              <a:rPr lang="pl-PL" sz="2000"/>
              <a:t>Wolontariat sam w sobie kojarzy nam się jako działanie w organizacjach, które pomagają potrzebującym, np. Szlachetna Paczka, WOŚP, hospicja, fundacje. W tym przypadku mamy do czynienia głównie z pomocą podczas zbiórek pieniędzy lub opiekowaniem się, np. starszymi osobami lub dziećmi. Istnieje jednak drugi rodzaj pracy </a:t>
            </a:r>
            <a:r>
              <a:rPr lang="pl-PL" sz="2000" err="1"/>
              <a:t>wolontariackiej</a:t>
            </a:r>
            <a:r>
              <a:rPr lang="pl-PL" sz="2000"/>
              <a:t>, czyli praca na rzecz danej firmy, zupełnie za darmo. Często poszukiwani są wolontariusze w przypadku organizacji różnych festiwali i imprez. Zdarza się, że firmy dają możliwość tzw. bezpłatnej praktyki, aby młody człowiek mógł sobie popracować, zobaczyć jak to wygląda, a przy okazji czegoś się nauczyć.</a:t>
            </a:r>
          </a:p>
        </p:txBody>
      </p:sp>
    </p:spTree>
    <p:extLst>
      <p:ext uri="{BB962C8B-B14F-4D97-AF65-F5344CB8AC3E}">
        <p14:creationId xmlns:p14="http://schemas.microsoft.com/office/powerpoint/2010/main" val="48984907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1458</Words>
  <Application>Microsoft Office PowerPoint</Application>
  <PresentationFormat>Panoramiczny</PresentationFormat>
  <Paragraphs>49</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Calibri</vt:lpstr>
      <vt:lpstr>Calibri Light</vt:lpstr>
      <vt:lpstr>Motyw pakietu Office</vt:lpstr>
      <vt:lpstr>Wolontariat</vt:lpstr>
      <vt:lpstr>Z sercem na dłoni - wolontariat</vt:lpstr>
      <vt:lpstr>Czym jest wolontariat?</vt:lpstr>
      <vt:lpstr>Dlaczego warto zaangażować się w pomaganie innym?</vt:lpstr>
      <vt:lpstr>Dobro wraca</vt:lpstr>
      <vt:lpstr>Pomoc materialna pomaga ludziom w trudnych sytuacjach życiowych znów stanąć na nogi</vt:lpstr>
      <vt:lpstr>Udział w zrzutkach ratuje wiele żyć i pomaga w skomplikowanym leczeniu</vt:lpstr>
      <vt:lpstr>Cenna pomoc w charakterze wolontariusza</vt:lpstr>
      <vt:lpstr>Czym jest wolontariat?</vt:lpstr>
      <vt:lpstr>Decydując się na pracę jak wolontariusz:</vt:lpstr>
      <vt:lpstr>Praca wolontariusza</vt:lpstr>
      <vt:lpstr>WIĘCEJ SZCZĘŚCIA JEST W DAWANIU</vt:lpstr>
      <vt:lpstr>Wolontariat</vt:lpstr>
      <vt:lpstr>Prezentacja programu PowerPoint</vt:lpstr>
      <vt:lpstr>Co mi daje wolontariat?</vt:lpstr>
      <vt:lpstr>HISTORIA WOLONTARIATU</vt:lpstr>
      <vt:lpstr>HISTORIA WOLONTARIATU</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Wolontariat</dc:title>
  <dc:creator>Izabela</dc:creator>
  <cp:lastModifiedBy>Jarosław Surowiec</cp:lastModifiedBy>
  <cp:revision>4</cp:revision>
  <cp:lastPrinted>2021-12-05T13:45:22Z</cp:lastPrinted>
  <dcterms:created xsi:type="dcterms:W3CDTF">2021-11-18T16:31:00Z</dcterms:created>
  <dcterms:modified xsi:type="dcterms:W3CDTF">2022-02-06T17:58:55Z</dcterms:modified>
</cp:coreProperties>
</file>